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56" r:id="rId2"/>
    <p:sldId id="336" r:id="rId3"/>
    <p:sldId id="337" r:id="rId4"/>
    <p:sldId id="259" r:id="rId5"/>
    <p:sldId id="338" r:id="rId6"/>
    <p:sldId id="278" r:id="rId7"/>
    <p:sldId id="289" r:id="rId8"/>
    <p:sldId id="280" r:id="rId9"/>
    <p:sldId id="281" r:id="rId10"/>
    <p:sldId id="279" r:id="rId11"/>
    <p:sldId id="288" r:id="rId12"/>
    <p:sldId id="349" r:id="rId13"/>
    <p:sldId id="325" r:id="rId14"/>
    <p:sldId id="364" r:id="rId15"/>
    <p:sldId id="365" r:id="rId16"/>
    <p:sldId id="363" r:id="rId17"/>
    <p:sldId id="303" r:id="rId18"/>
    <p:sldId id="348" r:id="rId19"/>
    <p:sldId id="343" r:id="rId20"/>
    <p:sldId id="355" r:id="rId21"/>
    <p:sldId id="260" r:id="rId22"/>
    <p:sldId id="347" r:id="rId23"/>
    <p:sldId id="329" r:id="rId24"/>
    <p:sldId id="341" r:id="rId25"/>
    <p:sldId id="331" r:id="rId26"/>
    <p:sldId id="332" r:id="rId27"/>
    <p:sldId id="358" r:id="rId28"/>
    <p:sldId id="344" r:id="rId29"/>
    <p:sldId id="333" r:id="rId30"/>
    <p:sldId id="334" r:id="rId31"/>
    <p:sldId id="359" r:id="rId32"/>
    <p:sldId id="352" r:id="rId33"/>
    <p:sldId id="262" r:id="rId34"/>
    <p:sldId id="313" r:id="rId35"/>
    <p:sldId id="312" r:id="rId36"/>
    <p:sldId id="314" r:id="rId37"/>
    <p:sldId id="319" r:id="rId38"/>
    <p:sldId id="366" r:id="rId39"/>
    <p:sldId id="368" r:id="rId40"/>
    <p:sldId id="367" r:id="rId41"/>
    <p:sldId id="369" r:id="rId42"/>
    <p:sldId id="370" r:id="rId43"/>
    <p:sldId id="371" r:id="rId44"/>
    <p:sldId id="374" r:id="rId45"/>
    <p:sldId id="372" r:id="rId46"/>
    <p:sldId id="373" r:id="rId47"/>
    <p:sldId id="284" r:id="rId48"/>
    <p:sldId id="356" r:id="rId49"/>
    <p:sldId id="351" r:id="rId50"/>
    <p:sldId id="339" r:id="rId51"/>
    <p:sldId id="376" r:id="rId52"/>
    <p:sldId id="327" r:id="rId53"/>
    <p:sldId id="318" r:id="rId54"/>
  </p:sldIdLst>
  <p:sldSz cx="18288000" cy="10287000"/>
  <p:notesSz cx="6858000" cy="9144000"/>
  <p:embeddedFontLst>
    <p:embeddedFont>
      <p:font typeface="Antique Olive Compact" panose="020B0604020202020204" charset="0"/>
      <p:regular r:id="rId56"/>
    </p:embeddedFont>
    <p:embeddedFont>
      <p:font typeface="Arial Black" panose="020B0A04020102020204" pitchFamily="34" charset="0"/>
      <p:bold r:id="rId57"/>
    </p:embeddedFont>
    <p:embeddedFont>
      <p:font typeface="Arial Narrow" panose="020B0606020202030204" pitchFamily="34" charset="0"/>
      <p:regular r:id="rId58"/>
      <p:bold r:id="rId59"/>
      <p:italic r:id="rId60"/>
      <p:boldItalic r:id="rId61"/>
    </p:embeddedFont>
    <p:embeddedFont>
      <p:font typeface="Britannic Bold" panose="020B0903060703020204" pitchFamily="34" charset="0"/>
      <p:regular r:id="rId62"/>
    </p:embeddedFont>
    <p:embeddedFont>
      <p:font typeface="Cambria Math" panose="02040503050406030204" pitchFamily="18" charset="0"/>
      <p:regular r:id="rId63"/>
    </p:embeddedFont>
    <p:embeddedFont>
      <p:font typeface="Fira Sans Light" panose="020B0403050000020004" pitchFamily="34" charset="0"/>
      <p:regular r:id="rId64"/>
    </p:embeddedFont>
    <p:embeddedFont>
      <p:font typeface="Microsoft YaHei UI" panose="020B0503020204020204" pitchFamily="34" charset="-122"/>
      <p:regular r:id="rId65"/>
      <p:bold r:id="rId66"/>
    </p:embeddedFont>
    <p:embeddedFont>
      <p:font typeface="Nunito" pitchFamily="2" charset="0"/>
      <p:regular r:id="rId67"/>
    </p:embeddedFont>
    <p:embeddedFont>
      <p:font typeface="Nunito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2424" autoAdjust="0"/>
  </p:normalViewPr>
  <p:slideViewPr>
    <p:cSldViewPr>
      <p:cViewPr varScale="1">
        <p:scale>
          <a:sx n="53" d="100"/>
          <a:sy n="53" d="100"/>
        </p:scale>
        <p:origin x="1670"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DF6DF-B89E-4BAE-AAE6-ECC432E46A67}" type="doc">
      <dgm:prSet loTypeId="urn:microsoft.com/office/officeart/2005/8/layout/vList2" loCatId="list" qsTypeId="urn:microsoft.com/office/officeart/2005/8/quickstyle/simple5" qsCatId="simple" csTypeId="urn:microsoft.com/office/officeart/2005/8/colors/accent0_2" csCatId="mainScheme" phldr="1"/>
      <dgm:spPr/>
      <dgm:t>
        <a:bodyPr/>
        <a:lstStyle/>
        <a:p>
          <a:endParaRPr lang="en-US"/>
        </a:p>
      </dgm:t>
    </dgm:pt>
    <dgm:pt modelId="{7252A7E2-F3E3-4AFD-A17B-03B1F32721A9}">
      <dgm:prSet/>
      <dgm:spPr/>
      <dgm:t>
        <a:bodyPr/>
        <a:lstStyle/>
        <a:p>
          <a:r>
            <a:rPr lang="en-US" b="1" dirty="0"/>
            <a:t>1-Introduction</a:t>
          </a:r>
          <a:endParaRPr lang="en-US" dirty="0"/>
        </a:p>
      </dgm:t>
    </dgm:pt>
    <dgm:pt modelId="{A8FCB227-2B11-46BB-9984-03F5920DD2A9}" type="parTrans" cxnId="{A408B85E-3D09-4EEB-ABC7-6E6F504350D5}">
      <dgm:prSet/>
      <dgm:spPr/>
      <dgm:t>
        <a:bodyPr/>
        <a:lstStyle/>
        <a:p>
          <a:endParaRPr lang="en-US"/>
        </a:p>
      </dgm:t>
    </dgm:pt>
    <dgm:pt modelId="{158C92F3-BBF9-4691-9196-7E798CF97C92}" type="sibTrans" cxnId="{A408B85E-3D09-4EEB-ABC7-6E6F504350D5}">
      <dgm:prSet/>
      <dgm:spPr/>
      <dgm:t>
        <a:bodyPr/>
        <a:lstStyle/>
        <a:p>
          <a:endParaRPr lang="en-US"/>
        </a:p>
      </dgm:t>
    </dgm:pt>
    <dgm:pt modelId="{51FBF5B3-9060-4C22-87F6-4DB6A5043A8E}">
      <dgm:prSet/>
      <dgm:spPr/>
      <dgm:t>
        <a:bodyPr/>
        <a:lstStyle/>
        <a:p>
          <a:r>
            <a:rPr lang="en-US" b="1" dirty="0"/>
            <a:t>6-</a:t>
          </a:r>
          <a:r>
            <a:rPr lang="en-US" b="1" i="0" baseline="0" dirty="0"/>
            <a:t>Features</a:t>
          </a:r>
          <a:endParaRPr lang="en-US" dirty="0"/>
        </a:p>
      </dgm:t>
    </dgm:pt>
    <dgm:pt modelId="{7994C3C0-DA92-4387-B4A6-1ABEAB9FEF3E}" type="parTrans" cxnId="{EC0878A7-4565-4169-9768-54F67A926C63}">
      <dgm:prSet/>
      <dgm:spPr/>
      <dgm:t>
        <a:bodyPr/>
        <a:lstStyle/>
        <a:p>
          <a:endParaRPr lang="en-US"/>
        </a:p>
      </dgm:t>
    </dgm:pt>
    <dgm:pt modelId="{F6C82529-B697-4E2C-8CC1-CDBBCB222B4B}" type="sibTrans" cxnId="{EC0878A7-4565-4169-9768-54F67A926C63}">
      <dgm:prSet/>
      <dgm:spPr/>
      <dgm:t>
        <a:bodyPr/>
        <a:lstStyle/>
        <a:p>
          <a:endParaRPr lang="en-US"/>
        </a:p>
      </dgm:t>
    </dgm:pt>
    <dgm:pt modelId="{7FA17D78-03B6-439C-A57F-5338FEE8E445}">
      <dgm:prSet/>
      <dgm:spPr/>
      <dgm:t>
        <a:bodyPr/>
        <a:lstStyle/>
        <a:p>
          <a:r>
            <a:rPr lang="en-US" b="1" dirty="0">
              <a:latin typeface="+mj-lt"/>
            </a:rPr>
            <a:t>5</a:t>
          </a:r>
          <a:r>
            <a:rPr lang="en-US" b="0" dirty="0">
              <a:latin typeface="+mj-lt"/>
            </a:rPr>
            <a:t>-</a:t>
          </a:r>
          <a:r>
            <a:rPr lang="en-US" b="1" dirty="0">
              <a:latin typeface="Calibri (Body)"/>
            </a:rPr>
            <a:t>Previous work</a:t>
          </a:r>
        </a:p>
      </dgm:t>
    </dgm:pt>
    <dgm:pt modelId="{460BE686-53DF-4F4B-9DDB-327D9E49547A}" type="parTrans" cxnId="{9EE79366-35E3-4D11-A3A4-F55A34FE7B0B}">
      <dgm:prSet/>
      <dgm:spPr/>
      <dgm:t>
        <a:bodyPr/>
        <a:lstStyle/>
        <a:p>
          <a:endParaRPr lang="en-US"/>
        </a:p>
      </dgm:t>
    </dgm:pt>
    <dgm:pt modelId="{3C1C848A-1B4E-4CCD-814C-B2A61375984F}" type="sibTrans" cxnId="{9EE79366-35E3-4D11-A3A4-F55A34FE7B0B}">
      <dgm:prSet/>
      <dgm:spPr/>
      <dgm:t>
        <a:bodyPr/>
        <a:lstStyle/>
        <a:p>
          <a:endParaRPr lang="en-US"/>
        </a:p>
      </dgm:t>
    </dgm:pt>
    <dgm:pt modelId="{21DDB116-6DB2-4694-8502-D86F3046D0D2}">
      <dgm:prSet/>
      <dgm:spPr/>
      <dgm:t>
        <a:bodyPr/>
        <a:lstStyle/>
        <a:p>
          <a:r>
            <a:rPr lang="en-US" b="1" dirty="0"/>
            <a:t>2- Problem Definition</a:t>
          </a:r>
          <a:endParaRPr lang="en-US" b="1" dirty="0">
            <a:latin typeface="Calibri (Body)"/>
          </a:endParaRPr>
        </a:p>
      </dgm:t>
    </dgm:pt>
    <dgm:pt modelId="{5FABAFE1-C63B-4326-A4C6-4F2B5A60EF70}" type="parTrans" cxnId="{578762B6-933C-4C77-B91F-11908ABF2C97}">
      <dgm:prSet/>
      <dgm:spPr/>
      <dgm:t>
        <a:bodyPr/>
        <a:lstStyle/>
        <a:p>
          <a:endParaRPr lang="en-US"/>
        </a:p>
      </dgm:t>
    </dgm:pt>
    <dgm:pt modelId="{B61B8C07-48FA-40E6-A19F-BA26F2BBAAB6}" type="sibTrans" cxnId="{578762B6-933C-4C77-B91F-11908ABF2C97}">
      <dgm:prSet/>
      <dgm:spPr/>
      <dgm:t>
        <a:bodyPr/>
        <a:lstStyle/>
        <a:p>
          <a:endParaRPr lang="en-US"/>
        </a:p>
      </dgm:t>
    </dgm:pt>
    <dgm:pt modelId="{4A83694F-8BA1-4AA3-B2BA-1C8717B83B86}">
      <dgm:prSet/>
      <dgm:spPr/>
      <dgm:t>
        <a:bodyPr/>
        <a:lstStyle/>
        <a:p>
          <a:r>
            <a:rPr lang="en-US" b="1" dirty="0"/>
            <a:t>3-Motivations And Objectives</a:t>
          </a:r>
          <a:endParaRPr lang="en-US" dirty="0"/>
        </a:p>
      </dgm:t>
    </dgm:pt>
    <dgm:pt modelId="{EB569FEB-318A-4490-8F79-93545B980004}" type="parTrans" cxnId="{8A757A06-B822-4947-A1BD-685FCA39517A}">
      <dgm:prSet/>
      <dgm:spPr/>
      <dgm:t>
        <a:bodyPr/>
        <a:lstStyle/>
        <a:p>
          <a:endParaRPr lang="en-US"/>
        </a:p>
      </dgm:t>
    </dgm:pt>
    <dgm:pt modelId="{EA4E4E31-6812-4B36-834B-4F8FF3DEE3A2}" type="sibTrans" cxnId="{8A757A06-B822-4947-A1BD-685FCA39517A}">
      <dgm:prSet/>
      <dgm:spPr/>
      <dgm:t>
        <a:bodyPr/>
        <a:lstStyle/>
        <a:p>
          <a:endParaRPr lang="en-US"/>
        </a:p>
      </dgm:t>
    </dgm:pt>
    <dgm:pt modelId="{F5D179C4-A027-4640-8C60-3077065FABA0}">
      <dgm:prSet/>
      <dgm:spPr/>
      <dgm:t>
        <a:bodyPr/>
        <a:lstStyle/>
        <a:p>
          <a:r>
            <a:rPr lang="en-US" b="1" dirty="0"/>
            <a:t>4-Suggested solution</a:t>
          </a:r>
          <a:endParaRPr lang="en-US" dirty="0"/>
        </a:p>
      </dgm:t>
    </dgm:pt>
    <dgm:pt modelId="{82144DF0-4B5C-49D4-8FD3-08A436C2299A}" type="parTrans" cxnId="{53C02D0D-CDC6-4BCE-A010-3490C9BDB6EF}">
      <dgm:prSet/>
      <dgm:spPr/>
      <dgm:t>
        <a:bodyPr/>
        <a:lstStyle/>
        <a:p>
          <a:endParaRPr lang="en-US"/>
        </a:p>
      </dgm:t>
    </dgm:pt>
    <dgm:pt modelId="{38C083A9-CE79-4A30-9E46-5B12CB5C1753}" type="sibTrans" cxnId="{53C02D0D-CDC6-4BCE-A010-3490C9BDB6EF}">
      <dgm:prSet/>
      <dgm:spPr/>
      <dgm:t>
        <a:bodyPr/>
        <a:lstStyle/>
        <a:p>
          <a:endParaRPr lang="en-US"/>
        </a:p>
      </dgm:t>
    </dgm:pt>
    <dgm:pt modelId="{6B11C24F-9EB9-4227-A578-58C3EF0A6E8D}" type="pres">
      <dgm:prSet presAssocID="{A19DF6DF-B89E-4BAE-AAE6-ECC432E46A67}" presName="linear" presStyleCnt="0">
        <dgm:presLayoutVars>
          <dgm:animLvl val="lvl"/>
          <dgm:resizeHandles val="exact"/>
        </dgm:presLayoutVars>
      </dgm:prSet>
      <dgm:spPr/>
    </dgm:pt>
    <dgm:pt modelId="{C00E398F-49BC-487E-8F8C-91F0848E09AD}" type="pres">
      <dgm:prSet presAssocID="{7252A7E2-F3E3-4AFD-A17B-03B1F32721A9}" presName="parentText" presStyleLbl="node1" presStyleIdx="0" presStyleCnt="6">
        <dgm:presLayoutVars>
          <dgm:chMax val="0"/>
          <dgm:bulletEnabled val="1"/>
        </dgm:presLayoutVars>
      </dgm:prSet>
      <dgm:spPr/>
    </dgm:pt>
    <dgm:pt modelId="{E8163503-51B6-4B0C-A9EE-3F7A3C76B5F9}" type="pres">
      <dgm:prSet presAssocID="{158C92F3-BBF9-4691-9196-7E798CF97C92}" presName="spacer" presStyleCnt="0"/>
      <dgm:spPr/>
    </dgm:pt>
    <dgm:pt modelId="{1DE2E77D-C289-4273-A838-C8C919937B2E}" type="pres">
      <dgm:prSet presAssocID="{21DDB116-6DB2-4694-8502-D86F3046D0D2}" presName="parentText" presStyleLbl="node1" presStyleIdx="1" presStyleCnt="6">
        <dgm:presLayoutVars>
          <dgm:chMax val="0"/>
          <dgm:bulletEnabled val="1"/>
        </dgm:presLayoutVars>
      </dgm:prSet>
      <dgm:spPr/>
    </dgm:pt>
    <dgm:pt modelId="{BEAA4DB5-1621-4F3D-94DE-F5B21FCAC028}" type="pres">
      <dgm:prSet presAssocID="{B61B8C07-48FA-40E6-A19F-BA26F2BBAAB6}" presName="spacer" presStyleCnt="0"/>
      <dgm:spPr/>
    </dgm:pt>
    <dgm:pt modelId="{EF17982F-DEC0-48C6-B086-F1F54DAB8E32}" type="pres">
      <dgm:prSet presAssocID="{4A83694F-8BA1-4AA3-B2BA-1C8717B83B86}" presName="parentText" presStyleLbl="node1" presStyleIdx="2" presStyleCnt="6">
        <dgm:presLayoutVars>
          <dgm:chMax val="0"/>
          <dgm:bulletEnabled val="1"/>
        </dgm:presLayoutVars>
      </dgm:prSet>
      <dgm:spPr/>
    </dgm:pt>
    <dgm:pt modelId="{A5A3EEB2-85B3-46F0-9630-4ACD501D04BB}" type="pres">
      <dgm:prSet presAssocID="{EA4E4E31-6812-4B36-834B-4F8FF3DEE3A2}" presName="spacer" presStyleCnt="0"/>
      <dgm:spPr/>
    </dgm:pt>
    <dgm:pt modelId="{E6F76DDC-2163-4491-9846-F36057EF1EE8}" type="pres">
      <dgm:prSet presAssocID="{F5D179C4-A027-4640-8C60-3077065FABA0}" presName="parentText" presStyleLbl="node1" presStyleIdx="3" presStyleCnt="6">
        <dgm:presLayoutVars>
          <dgm:chMax val="0"/>
          <dgm:bulletEnabled val="1"/>
        </dgm:presLayoutVars>
      </dgm:prSet>
      <dgm:spPr/>
    </dgm:pt>
    <dgm:pt modelId="{86DE2CF2-1DEE-4C6A-857D-139B14DBD0B4}" type="pres">
      <dgm:prSet presAssocID="{38C083A9-CE79-4A30-9E46-5B12CB5C1753}" presName="spacer" presStyleCnt="0"/>
      <dgm:spPr/>
    </dgm:pt>
    <dgm:pt modelId="{D1EC1F5B-310E-458C-846F-022FAF000219}" type="pres">
      <dgm:prSet presAssocID="{7FA17D78-03B6-439C-A57F-5338FEE8E445}" presName="parentText" presStyleLbl="node1" presStyleIdx="4" presStyleCnt="6">
        <dgm:presLayoutVars>
          <dgm:chMax val="0"/>
          <dgm:bulletEnabled val="1"/>
        </dgm:presLayoutVars>
      </dgm:prSet>
      <dgm:spPr/>
    </dgm:pt>
    <dgm:pt modelId="{05550C18-A577-4BFA-88F4-8440770A6750}" type="pres">
      <dgm:prSet presAssocID="{3C1C848A-1B4E-4CCD-814C-B2A61375984F}" presName="spacer" presStyleCnt="0"/>
      <dgm:spPr/>
    </dgm:pt>
    <dgm:pt modelId="{8C4FEB78-2A3C-4DE6-8C10-9336C645CD85}" type="pres">
      <dgm:prSet presAssocID="{51FBF5B3-9060-4C22-87F6-4DB6A5043A8E}" presName="parentText" presStyleLbl="node1" presStyleIdx="5" presStyleCnt="6">
        <dgm:presLayoutVars>
          <dgm:chMax val="0"/>
          <dgm:bulletEnabled val="1"/>
        </dgm:presLayoutVars>
      </dgm:prSet>
      <dgm:spPr/>
    </dgm:pt>
  </dgm:ptLst>
  <dgm:cxnLst>
    <dgm:cxn modelId="{8A757A06-B822-4947-A1BD-685FCA39517A}" srcId="{A19DF6DF-B89E-4BAE-AAE6-ECC432E46A67}" destId="{4A83694F-8BA1-4AA3-B2BA-1C8717B83B86}" srcOrd="2" destOrd="0" parTransId="{EB569FEB-318A-4490-8F79-93545B980004}" sibTransId="{EA4E4E31-6812-4B36-834B-4F8FF3DEE3A2}"/>
    <dgm:cxn modelId="{53C02D0D-CDC6-4BCE-A010-3490C9BDB6EF}" srcId="{A19DF6DF-B89E-4BAE-AAE6-ECC432E46A67}" destId="{F5D179C4-A027-4640-8C60-3077065FABA0}" srcOrd="3" destOrd="0" parTransId="{82144DF0-4B5C-49D4-8FD3-08A436C2299A}" sibTransId="{38C083A9-CE79-4A30-9E46-5B12CB5C1753}"/>
    <dgm:cxn modelId="{7ECDA632-905F-4B52-A7F5-74D97314AEF2}" type="presOf" srcId="{7252A7E2-F3E3-4AFD-A17B-03B1F32721A9}" destId="{C00E398F-49BC-487E-8F8C-91F0848E09AD}" srcOrd="0" destOrd="0" presId="urn:microsoft.com/office/officeart/2005/8/layout/vList2"/>
    <dgm:cxn modelId="{A408B85E-3D09-4EEB-ABC7-6E6F504350D5}" srcId="{A19DF6DF-B89E-4BAE-AAE6-ECC432E46A67}" destId="{7252A7E2-F3E3-4AFD-A17B-03B1F32721A9}" srcOrd="0" destOrd="0" parTransId="{A8FCB227-2B11-46BB-9984-03F5920DD2A9}" sibTransId="{158C92F3-BBF9-4691-9196-7E798CF97C92}"/>
    <dgm:cxn modelId="{9EE79366-35E3-4D11-A3A4-F55A34FE7B0B}" srcId="{A19DF6DF-B89E-4BAE-AAE6-ECC432E46A67}" destId="{7FA17D78-03B6-439C-A57F-5338FEE8E445}" srcOrd="4" destOrd="0" parTransId="{460BE686-53DF-4F4B-9DDB-327D9E49547A}" sibTransId="{3C1C848A-1B4E-4CCD-814C-B2A61375984F}"/>
    <dgm:cxn modelId="{B6E7BD47-18BF-4560-8EF8-552C09E08901}" type="presOf" srcId="{4A83694F-8BA1-4AA3-B2BA-1C8717B83B86}" destId="{EF17982F-DEC0-48C6-B086-F1F54DAB8E32}" srcOrd="0" destOrd="0" presId="urn:microsoft.com/office/officeart/2005/8/layout/vList2"/>
    <dgm:cxn modelId="{11BBD16C-13DB-4973-BC22-FB0DDF57ECCF}" type="presOf" srcId="{21DDB116-6DB2-4694-8502-D86F3046D0D2}" destId="{1DE2E77D-C289-4273-A838-C8C919937B2E}" srcOrd="0" destOrd="0" presId="urn:microsoft.com/office/officeart/2005/8/layout/vList2"/>
    <dgm:cxn modelId="{850BC96D-B642-4CD4-9882-85F6C30870A2}" type="presOf" srcId="{A19DF6DF-B89E-4BAE-AAE6-ECC432E46A67}" destId="{6B11C24F-9EB9-4227-A578-58C3EF0A6E8D}" srcOrd="0" destOrd="0" presId="urn:microsoft.com/office/officeart/2005/8/layout/vList2"/>
    <dgm:cxn modelId="{93A2B550-9FAC-4D0A-A85B-7E602AA1FCF2}" type="presOf" srcId="{51FBF5B3-9060-4C22-87F6-4DB6A5043A8E}" destId="{8C4FEB78-2A3C-4DE6-8C10-9336C645CD85}" srcOrd="0" destOrd="0" presId="urn:microsoft.com/office/officeart/2005/8/layout/vList2"/>
    <dgm:cxn modelId="{3B07CD53-4C40-4305-BBF3-7152655BC47E}" type="presOf" srcId="{F5D179C4-A027-4640-8C60-3077065FABA0}" destId="{E6F76DDC-2163-4491-9846-F36057EF1EE8}" srcOrd="0" destOrd="0" presId="urn:microsoft.com/office/officeart/2005/8/layout/vList2"/>
    <dgm:cxn modelId="{EC0878A7-4565-4169-9768-54F67A926C63}" srcId="{A19DF6DF-B89E-4BAE-AAE6-ECC432E46A67}" destId="{51FBF5B3-9060-4C22-87F6-4DB6A5043A8E}" srcOrd="5" destOrd="0" parTransId="{7994C3C0-DA92-4387-B4A6-1ABEAB9FEF3E}" sibTransId="{F6C82529-B697-4E2C-8CC1-CDBBCB222B4B}"/>
    <dgm:cxn modelId="{578762B6-933C-4C77-B91F-11908ABF2C97}" srcId="{A19DF6DF-B89E-4BAE-AAE6-ECC432E46A67}" destId="{21DDB116-6DB2-4694-8502-D86F3046D0D2}" srcOrd="1" destOrd="0" parTransId="{5FABAFE1-C63B-4326-A4C6-4F2B5A60EF70}" sibTransId="{B61B8C07-48FA-40E6-A19F-BA26F2BBAAB6}"/>
    <dgm:cxn modelId="{F87929F2-6FB9-4A1C-B12E-99B858D99847}" type="presOf" srcId="{7FA17D78-03B6-439C-A57F-5338FEE8E445}" destId="{D1EC1F5B-310E-458C-846F-022FAF000219}" srcOrd="0" destOrd="0" presId="urn:microsoft.com/office/officeart/2005/8/layout/vList2"/>
    <dgm:cxn modelId="{75FCBF8A-31ED-4F98-9AB6-1C5E0F5C6BA8}" type="presParOf" srcId="{6B11C24F-9EB9-4227-A578-58C3EF0A6E8D}" destId="{C00E398F-49BC-487E-8F8C-91F0848E09AD}" srcOrd="0" destOrd="0" presId="urn:microsoft.com/office/officeart/2005/8/layout/vList2"/>
    <dgm:cxn modelId="{E38896B1-8F52-4EA3-A215-95047D35D264}" type="presParOf" srcId="{6B11C24F-9EB9-4227-A578-58C3EF0A6E8D}" destId="{E8163503-51B6-4B0C-A9EE-3F7A3C76B5F9}" srcOrd="1" destOrd="0" presId="urn:microsoft.com/office/officeart/2005/8/layout/vList2"/>
    <dgm:cxn modelId="{B3102E0E-1864-44FC-AF2A-2579D0674244}" type="presParOf" srcId="{6B11C24F-9EB9-4227-A578-58C3EF0A6E8D}" destId="{1DE2E77D-C289-4273-A838-C8C919937B2E}" srcOrd="2" destOrd="0" presId="urn:microsoft.com/office/officeart/2005/8/layout/vList2"/>
    <dgm:cxn modelId="{C01C05CB-80E7-4801-95F9-0BF7198D98A7}" type="presParOf" srcId="{6B11C24F-9EB9-4227-A578-58C3EF0A6E8D}" destId="{BEAA4DB5-1621-4F3D-94DE-F5B21FCAC028}" srcOrd="3" destOrd="0" presId="urn:microsoft.com/office/officeart/2005/8/layout/vList2"/>
    <dgm:cxn modelId="{187D8D9D-3691-43C5-AEA8-EBA6CD0B8C46}" type="presParOf" srcId="{6B11C24F-9EB9-4227-A578-58C3EF0A6E8D}" destId="{EF17982F-DEC0-48C6-B086-F1F54DAB8E32}" srcOrd="4" destOrd="0" presId="urn:microsoft.com/office/officeart/2005/8/layout/vList2"/>
    <dgm:cxn modelId="{EE584FAB-49C3-4D18-9B98-D5A30D460315}" type="presParOf" srcId="{6B11C24F-9EB9-4227-A578-58C3EF0A6E8D}" destId="{A5A3EEB2-85B3-46F0-9630-4ACD501D04BB}" srcOrd="5" destOrd="0" presId="urn:microsoft.com/office/officeart/2005/8/layout/vList2"/>
    <dgm:cxn modelId="{BC9B107C-C661-4823-8E58-C1C2B785CA03}" type="presParOf" srcId="{6B11C24F-9EB9-4227-A578-58C3EF0A6E8D}" destId="{E6F76DDC-2163-4491-9846-F36057EF1EE8}" srcOrd="6" destOrd="0" presId="urn:microsoft.com/office/officeart/2005/8/layout/vList2"/>
    <dgm:cxn modelId="{1AB9D62C-11E4-4F6F-9F02-C515E96B4AB3}" type="presParOf" srcId="{6B11C24F-9EB9-4227-A578-58C3EF0A6E8D}" destId="{86DE2CF2-1DEE-4C6A-857D-139B14DBD0B4}" srcOrd="7" destOrd="0" presId="urn:microsoft.com/office/officeart/2005/8/layout/vList2"/>
    <dgm:cxn modelId="{17FE6AEC-B2D8-4228-9F01-99CE16ED7929}" type="presParOf" srcId="{6B11C24F-9EB9-4227-A578-58C3EF0A6E8D}" destId="{D1EC1F5B-310E-458C-846F-022FAF000219}" srcOrd="8" destOrd="0" presId="urn:microsoft.com/office/officeart/2005/8/layout/vList2"/>
    <dgm:cxn modelId="{017FE552-DC51-4A48-9F3B-F23262DF97A4}" type="presParOf" srcId="{6B11C24F-9EB9-4227-A578-58C3EF0A6E8D}" destId="{05550C18-A577-4BFA-88F4-8440770A6750}" srcOrd="9" destOrd="0" presId="urn:microsoft.com/office/officeart/2005/8/layout/vList2"/>
    <dgm:cxn modelId="{9A69A6E0-029D-4B51-B17B-082C8A29D383}" type="presParOf" srcId="{6B11C24F-9EB9-4227-A578-58C3EF0A6E8D}" destId="{8C4FEB78-2A3C-4DE6-8C10-9336C645CD85}"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9DF6DF-B89E-4BAE-AAE6-ECC432E46A67}" type="doc">
      <dgm:prSet loTypeId="urn:microsoft.com/office/officeart/2005/8/layout/vList2" loCatId="list" qsTypeId="urn:microsoft.com/office/officeart/2005/8/quickstyle/simple5" qsCatId="simple" csTypeId="urn:microsoft.com/office/officeart/2005/8/colors/accent0_2" csCatId="mainScheme" phldr="1"/>
      <dgm:spPr/>
      <dgm:t>
        <a:bodyPr/>
        <a:lstStyle/>
        <a:p>
          <a:endParaRPr lang="en-US"/>
        </a:p>
      </dgm:t>
    </dgm:pt>
    <dgm:pt modelId="{BFEC6C04-F487-4084-A07A-B2178CE6148F}">
      <dgm:prSet/>
      <dgm:spPr/>
      <dgm:t>
        <a:bodyPr/>
        <a:lstStyle/>
        <a:p>
          <a:r>
            <a:rPr lang="en-US" b="1" dirty="0"/>
            <a:t>9-</a:t>
          </a:r>
          <a:r>
            <a:rPr lang="en-US" b="1" i="0" baseline="0" dirty="0"/>
            <a:t>Prototype</a:t>
          </a:r>
          <a:endParaRPr lang="en-US" b="1" dirty="0"/>
        </a:p>
      </dgm:t>
    </dgm:pt>
    <dgm:pt modelId="{67520DF2-35D1-42C7-9BEC-9D544C24A07C}" type="parTrans" cxnId="{82BCE290-1FE3-479A-9A89-6561A921CE75}">
      <dgm:prSet/>
      <dgm:spPr/>
      <dgm:t>
        <a:bodyPr/>
        <a:lstStyle/>
        <a:p>
          <a:endParaRPr lang="en-US"/>
        </a:p>
      </dgm:t>
    </dgm:pt>
    <dgm:pt modelId="{6FA9DABA-BC37-43D5-B906-59A40C1427B6}" type="sibTrans" cxnId="{82BCE290-1FE3-479A-9A89-6561A921CE75}">
      <dgm:prSet/>
      <dgm:spPr/>
      <dgm:t>
        <a:bodyPr/>
        <a:lstStyle/>
        <a:p>
          <a:endParaRPr lang="en-US"/>
        </a:p>
      </dgm:t>
    </dgm:pt>
    <dgm:pt modelId="{8EE755D4-912C-40F8-A588-A212F0249803}">
      <dgm:prSet/>
      <dgm:spPr/>
      <dgm:t>
        <a:bodyPr/>
        <a:lstStyle/>
        <a:p>
          <a:r>
            <a:rPr lang="en-US" b="1" i="0" baseline="0" dirty="0"/>
            <a:t>7-System Life Cycle</a:t>
          </a:r>
          <a:endParaRPr lang="en-US" b="0" dirty="0"/>
        </a:p>
      </dgm:t>
    </dgm:pt>
    <dgm:pt modelId="{9FC0A8D2-F5A7-424E-AB67-D603640D84DC}" type="parTrans" cxnId="{C0BCA073-140A-4B9D-8837-862DC641032C}">
      <dgm:prSet/>
      <dgm:spPr/>
      <dgm:t>
        <a:bodyPr/>
        <a:lstStyle/>
        <a:p>
          <a:endParaRPr lang="en-US"/>
        </a:p>
      </dgm:t>
    </dgm:pt>
    <dgm:pt modelId="{331B7CD6-DCE2-4BB1-976C-B67FED725898}" type="sibTrans" cxnId="{C0BCA073-140A-4B9D-8837-862DC641032C}">
      <dgm:prSet/>
      <dgm:spPr/>
      <dgm:t>
        <a:bodyPr/>
        <a:lstStyle/>
        <a:p>
          <a:endParaRPr lang="en-US"/>
        </a:p>
      </dgm:t>
    </dgm:pt>
    <dgm:pt modelId="{D2C54C02-A6BE-41F5-9939-A9A678AA7EFD}">
      <dgm:prSet/>
      <dgm:spPr/>
      <dgm:t>
        <a:bodyPr/>
        <a:lstStyle/>
        <a:p>
          <a:r>
            <a:rPr lang="en-US" b="1" dirty="0"/>
            <a:t>12-References</a:t>
          </a:r>
        </a:p>
      </dgm:t>
    </dgm:pt>
    <dgm:pt modelId="{4538B8AB-B8C9-44A5-864A-3F20078185D1}" type="parTrans" cxnId="{DB5C2833-7DA9-49E2-BA63-7660585720C6}">
      <dgm:prSet/>
      <dgm:spPr/>
      <dgm:t>
        <a:bodyPr/>
        <a:lstStyle/>
        <a:p>
          <a:endParaRPr lang="en-US"/>
        </a:p>
      </dgm:t>
    </dgm:pt>
    <dgm:pt modelId="{0603C7D5-1BE8-4195-B354-A4E7E192C51C}" type="sibTrans" cxnId="{DB5C2833-7DA9-49E2-BA63-7660585720C6}">
      <dgm:prSet/>
      <dgm:spPr/>
      <dgm:t>
        <a:bodyPr/>
        <a:lstStyle/>
        <a:p>
          <a:endParaRPr lang="en-US"/>
        </a:p>
      </dgm:t>
    </dgm:pt>
    <dgm:pt modelId="{F266B45E-A840-4C3C-92FC-64969F99912E}">
      <dgm:prSet/>
      <dgm:spPr/>
      <dgm:t>
        <a:bodyPr/>
        <a:lstStyle/>
        <a:p>
          <a:r>
            <a:rPr lang="en-US" b="1" dirty="0"/>
            <a:t>11-</a:t>
          </a:r>
          <a:r>
            <a:rPr lang="en-US" b="1" i="0" baseline="0" dirty="0"/>
            <a:t>Conclusion</a:t>
          </a:r>
          <a:endParaRPr lang="en-US" b="1" dirty="0"/>
        </a:p>
      </dgm:t>
    </dgm:pt>
    <dgm:pt modelId="{66719835-9C0E-4E30-8CD3-EDA4CF721979}" type="parTrans" cxnId="{7D72F29A-5067-4260-A858-ECCD090930C3}">
      <dgm:prSet/>
      <dgm:spPr/>
      <dgm:t>
        <a:bodyPr/>
        <a:lstStyle/>
        <a:p>
          <a:endParaRPr lang="en-US"/>
        </a:p>
      </dgm:t>
    </dgm:pt>
    <dgm:pt modelId="{2DEE965B-5155-40A8-9C27-1AA88D2D2BD1}" type="sibTrans" cxnId="{7D72F29A-5067-4260-A858-ECCD090930C3}">
      <dgm:prSet/>
      <dgm:spPr/>
      <dgm:t>
        <a:bodyPr/>
        <a:lstStyle/>
        <a:p>
          <a:endParaRPr lang="en-US"/>
        </a:p>
      </dgm:t>
    </dgm:pt>
    <dgm:pt modelId="{9B77FE2C-67AA-4B9A-9BE6-54FAD5B8D9FD}">
      <dgm:prSet/>
      <dgm:spPr/>
      <dgm:t>
        <a:bodyPr/>
        <a:lstStyle/>
        <a:p>
          <a:r>
            <a:rPr lang="en-US" b="1" dirty="0"/>
            <a:t>8-Design</a:t>
          </a:r>
        </a:p>
      </dgm:t>
    </dgm:pt>
    <dgm:pt modelId="{9D55A692-E714-4827-95BD-2F3FB15ACA13}" type="parTrans" cxnId="{69F58AE3-CDD5-4CE6-B890-2DE1E5A273DA}">
      <dgm:prSet/>
      <dgm:spPr/>
      <dgm:t>
        <a:bodyPr/>
        <a:lstStyle/>
        <a:p>
          <a:endParaRPr lang="en-US"/>
        </a:p>
      </dgm:t>
    </dgm:pt>
    <dgm:pt modelId="{C570274B-FE9F-45ED-8D01-85227A61D15C}" type="sibTrans" cxnId="{69F58AE3-CDD5-4CE6-B890-2DE1E5A273DA}">
      <dgm:prSet/>
      <dgm:spPr/>
      <dgm:t>
        <a:bodyPr/>
        <a:lstStyle/>
        <a:p>
          <a:endParaRPr lang="en-US"/>
        </a:p>
      </dgm:t>
    </dgm:pt>
    <dgm:pt modelId="{8B5061C6-CC0B-49DD-A5D1-8042F195063A}">
      <dgm:prSet/>
      <dgm:spPr/>
      <dgm:t>
        <a:bodyPr/>
        <a:lstStyle/>
        <a:p>
          <a:r>
            <a:rPr lang="en-US" b="1" dirty="0">
              <a:latin typeface="+mn-lt"/>
            </a:rPr>
            <a:t>10-</a:t>
          </a:r>
          <a:r>
            <a:rPr lang="en-US" b="1" dirty="0">
              <a:latin typeface="+mn-lt"/>
              <a:ea typeface="TAN Headline"/>
              <a:cs typeface="TAN Headline"/>
              <a:sym typeface="TAN Headline"/>
            </a:rPr>
            <a:t>Implementation Tools</a:t>
          </a:r>
          <a:endParaRPr lang="en-US" b="1" dirty="0">
            <a:latin typeface="+mn-lt"/>
          </a:endParaRPr>
        </a:p>
      </dgm:t>
    </dgm:pt>
    <dgm:pt modelId="{A2139D8B-409F-4BEE-86CD-D31AA405EE62}" type="parTrans" cxnId="{32843A15-6566-4AE3-A8B1-86A1B4B0A5EA}">
      <dgm:prSet/>
      <dgm:spPr/>
      <dgm:t>
        <a:bodyPr/>
        <a:lstStyle/>
        <a:p>
          <a:endParaRPr lang="en-US"/>
        </a:p>
      </dgm:t>
    </dgm:pt>
    <dgm:pt modelId="{840A478A-02E9-4E98-AADD-3EC358E299D1}" type="sibTrans" cxnId="{32843A15-6566-4AE3-A8B1-86A1B4B0A5EA}">
      <dgm:prSet/>
      <dgm:spPr/>
      <dgm:t>
        <a:bodyPr/>
        <a:lstStyle/>
        <a:p>
          <a:endParaRPr lang="en-US"/>
        </a:p>
      </dgm:t>
    </dgm:pt>
    <dgm:pt modelId="{6B11C24F-9EB9-4227-A578-58C3EF0A6E8D}" type="pres">
      <dgm:prSet presAssocID="{A19DF6DF-B89E-4BAE-AAE6-ECC432E46A67}" presName="linear" presStyleCnt="0">
        <dgm:presLayoutVars>
          <dgm:animLvl val="lvl"/>
          <dgm:resizeHandles val="exact"/>
        </dgm:presLayoutVars>
      </dgm:prSet>
      <dgm:spPr/>
    </dgm:pt>
    <dgm:pt modelId="{BCD77158-EE7A-48D9-B99A-92E798FCED95}" type="pres">
      <dgm:prSet presAssocID="{8EE755D4-912C-40F8-A588-A212F0249803}" presName="parentText" presStyleLbl="node1" presStyleIdx="0" presStyleCnt="6">
        <dgm:presLayoutVars>
          <dgm:chMax val="0"/>
          <dgm:bulletEnabled val="1"/>
        </dgm:presLayoutVars>
      </dgm:prSet>
      <dgm:spPr/>
    </dgm:pt>
    <dgm:pt modelId="{FB258EC0-2BFC-4275-9872-C0D12DDE9094}" type="pres">
      <dgm:prSet presAssocID="{331B7CD6-DCE2-4BB1-976C-B67FED725898}" presName="spacer" presStyleCnt="0"/>
      <dgm:spPr/>
    </dgm:pt>
    <dgm:pt modelId="{BA691D3C-41EA-4218-B7CE-F57F878C689C}" type="pres">
      <dgm:prSet presAssocID="{9B77FE2C-67AA-4B9A-9BE6-54FAD5B8D9FD}" presName="parentText" presStyleLbl="node1" presStyleIdx="1" presStyleCnt="6">
        <dgm:presLayoutVars>
          <dgm:chMax val="0"/>
          <dgm:bulletEnabled val="1"/>
        </dgm:presLayoutVars>
      </dgm:prSet>
      <dgm:spPr/>
    </dgm:pt>
    <dgm:pt modelId="{C9E2FB03-8026-40AF-B167-10A41B2DC02E}" type="pres">
      <dgm:prSet presAssocID="{C570274B-FE9F-45ED-8D01-85227A61D15C}" presName="spacer" presStyleCnt="0"/>
      <dgm:spPr/>
    </dgm:pt>
    <dgm:pt modelId="{F7813F88-08D7-4775-913D-9D6395D38CEB}" type="pres">
      <dgm:prSet presAssocID="{BFEC6C04-F487-4084-A07A-B2178CE6148F}" presName="parentText" presStyleLbl="node1" presStyleIdx="2" presStyleCnt="6">
        <dgm:presLayoutVars>
          <dgm:chMax val="0"/>
          <dgm:bulletEnabled val="1"/>
        </dgm:presLayoutVars>
      </dgm:prSet>
      <dgm:spPr/>
    </dgm:pt>
    <dgm:pt modelId="{3DE72410-57E9-4086-ABD8-0B371E5C5F3B}" type="pres">
      <dgm:prSet presAssocID="{6FA9DABA-BC37-43D5-B906-59A40C1427B6}" presName="spacer" presStyleCnt="0"/>
      <dgm:spPr/>
    </dgm:pt>
    <dgm:pt modelId="{CC8DBD83-FD8B-4E0E-9440-BD66D17AA012}" type="pres">
      <dgm:prSet presAssocID="{8B5061C6-CC0B-49DD-A5D1-8042F195063A}" presName="parentText" presStyleLbl="node1" presStyleIdx="3" presStyleCnt="6">
        <dgm:presLayoutVars>
          <dgm:chMax val="0"/>
          <dgm:bulletEnabled val="1"/>
        </dgm:presLayoutVars>
      </dgm:prSet>
      <dgm:spPr/>
    </dgm:pt>
    <dgm:pt modelId="{1C6D5D6E-1DDF-4D1F-9452-00305BEACD66}" type="pres">
      <dgm:prSet presAssocID="{840A478A-02E9-4E98-AADD-3EC358E299D1}" presName="spacer" presStyleCnt="0"/>
      <dgm:spPr/>
    </dgm:pt>
    <dgm:pt modelId="{59864ACE-E1A9-40BC-B7B9-1603348FF560}" type="pres">
      <dgm:prSet presAssocID="{F266B45E-A840-4C3C-92FC-64969F99912E}" presName="parentText" presStyleLbl="node1" presStyleIdx="4" presStyleCnt="6">
        <dgm:presLayoutVars>
          <dgm:chMax val="0"/>
          <dgm:bulletEnabled val="1"/>
        </dgm:presLayoutVars>
      </dgm:prSet>
      <dgm:spPr/>
    </dgm:pt>
    <dgm:pt modelId="{2E27EDB0-3EDB-4D1F-AA34-56EFC19595F0}" type="pres">
      <dgm:prSet presAssocID="{2DEE965B-5155-40A8-9C27-1AA88D2D2BD1}" presName="spacer" presStyleCnt="0"/>
      <dgm:spPr/>
    </dgm:pt>
    <dgm:pt modelId="{117FB447-B760-4844-A71A-16FB0FED86C9}" type="pres">
      <dgm:prSet presAssocID="{D2C54C02-A6BE-41F5-9939-A9A678AA7EFD}" presName="parentText" presStyleLbl="node1" presStyleIdx="5" presStyleCnt="6">
        <dgm:presLayoutVars>
          <dgm:chMax val="0"/>
          <dgm:bulletEnabled val="1"/>
        </dgm:presLayoutVars>
      </dgm:prSet>
      <dgm:spPr/>
    </dgm:pt>
  </dgm:ptLst>
  <dgm:cxnLst>
    <dgm:cxn modelId="{04445208-1B0B-445D-8119-03F8552BA38A}" type="presOf" srcId="{8EE755D4-912C-40F8-A588-A212F0249803}" destId="{BCD77158-EE7A-48D9-B99A-92E798FCED95}" srcOrd="0" destOrd="0" presId="urn:microsoft.com/office/officeart/2005/8/layout/vList2"/>
    <dgm:cxn modelId="{32843A15-6566-4AE3-A8B1-86A1B4B0A5EA}" srcId="{A19DF6DF-B89E-4BAE-AAE6-ECC432E46A67}" destId="{8B5061C6-CC0B-49DD-A5D1-8042F195063A}" srcOrd="3" destOrd="0" parTransId="{A2139D8B-409F-4BEE-86CD-D31AA405EE62}" sibTransId="{840A478A-02E9-4E98-AADD-3EC358E299D1}"/>
    <dgm:cxn modelId="{DB5C2833-7DA9-49E2-BA63-7660585720C6}" srcId="{A19DF6DF-B89E-4BAE-AAE6-ECC432E46A67}" destId="{D2C54C02-A6BE-41F5-9939-A9A678AA7EFD}" srcOrd="5" destOrd="0" parTransId="{4538B8AB-B8C9-44A5-864A-3F20078185D1}" sibTransId="{0603C7D5-1BE8-4195-B354-A4E7E192C51C}"/>
    <dgm:cxn modelId="{03B29246-AA5C-4554-B80D-DDAE66D5BC8C}" type="presOf" srcId="{D2C54C02-A6BE-41F5-9939-A9A678AA7EFD}" destId="{117FB447-B760-4844-A71A-16FB0FED86C9}" srcOrd="0" destOrd="0" presId="urn:microsoft.com/office/officeart/2005/8/layout/vList2"/>
    <dgm:cxn modelId="{850BC96D-B642-4CD4-9882-85F6C30870A2}" type="presOf" srcId="{A19DF6DF-B89E-4BAE-AAE6-ECC432E46A67}" destId="{6B11C24F-9EB9-4227-A578-58C3EF0A6E8D}" srcOrd="0" destOrd="0" presId="urn:microsoft.com/office/officeart/2005/8/layout/vList2"/>
    <dgm:cxn modelId="{C0BCA073-140A-4B9D-8837-862DC641032C}" srcId="{A19DF6DF-B89E-4BAE-AAE6-ECC432E46A67}" destId="{8EE755D4-912C-40F8-A588-A212F0249803}" srcOrd="0" destOrd="0" parTransId="{9FC0A8D2-F5A7-424E-AB67-D603640D84DC}" sibTransId="{331B7CD6-DCE2-4BB1-976C-B67FED725898}"/>
    <dgm:cxn modelId="{CA58587D-CACD-47F3-B6E5-FB597426BDA4}" type="presOf" srcId="{F266B45E-A840-4C3C-92FC-64969F99912E}" destId="{59864ACE-E1A9-40BC-B7B9-1603348FF560}" srcOrd="0" destOrd="0" presId="urn:microsoft.com/office/officeart/2005/8/layout/vList2"/>
    <dgm:cxn modelId="{82BCE290-1FE3-479A-9A89-6561A921CE75}" srcId="{A19DF6DF-B89E-4BAE-AAE6-ECC432E46A67}" destId="{BFEC6C04-F487-4084-A07A-B2178CE6148F}" srcOrd="2" destOrd="0" parTransId="{67520DF2-35D1-42C7-9BEC-9D544C24A07C}" sibTransId="{6FA9DABA-BC37-43D5-B906-59A40C1427B6}"/>
    <dgm:cxn modelId="{7D72F29A-5067-4260-A858-ECCD090930C3}" srcId="{A19DF6DF-B89E-4BAE-AAE6-ECC432E46A67}" destId="{F266B45E-A840-4C3C-92FC-64969F99912E}" srcOrd="4" destOrd="0" parTransId="{66719835-9C0E-4E30-8CD3-EDA4CF721979}" sibTransId="{2DEE965B-5155-40A8-9C27-1AA88D2D2BD1}"/>
    <dgm:cxn modelId="{044C169F-4F46-44E6-BC90-E84E4E5BE38B}" type="presOf" srcId="{9B77FE2C-67AA-4B9A-9BE6-54FAD5B8D9FD}" destId="{BA691D3C-41EA-4218-B7CE-F57F878C689C}" srcOrd="0" destOrd="0" presId="urn:microsoft.com/office/officeart/2005/8/layout/vList2"/>
    <dgm:cxn modelId="{2F8D3DB2-3D73-4595-84D7-1B4D6A13365E}" type="presOf" srcId="{BFEC6C04-F487-4084-A07A-B2178CE6148F}" destId="{F7813F88-08D7-4775-913D-9D6395D38CEB}" srcOrd="0" destOrd="0" presId="urn:microsoft.com/office/officeart/2005/8/layout/vList2"/>
    <dgm:cxn modelId="{69F58AE3-CDD5-4CE6-B890-2DE1E5A273DA}" srcId="{A19DF6DF-B89E-4BAE-AAE6-ECC432E46A67}" destId="{9B77FE2C-67AA-4B9A-9BE6-54FAD5B8D9FD}" srcOrd="1" destOrd="0" parTransId="{9D55A692-E714-4827-95BD-2F3FB15ACA13}" sibTransId="{C570274B-FE9F-45ED-8D01-85227A61D15C}"/>
    <dgm:cxn modelId="{C86F6DF1-B6C1-4205-A9CA-C11B1FB9B25E}" type="presOf" srcId="{8B5061C6-CC0B-49DD-A5D1-8042F195063A}" destId="{CC8DBD83-FD8B-4E0E-9440-BD66D17AA012}" srcOrd="0" destOrd="0" presId="urn:microsoft.com/office/officeart/2005/8/layout/vList2"/>
    <dgm:cxn modelId="{CFBD6DEF-4BEE-41EB-A48E-5045A0D9EE50}" type="presParOf" srcId="{6B11C24F-9EB9-4227-A578-58C3EF0A6E8D}" destId="{BCD77158-EE7A-48D9-B99A-92E798FCED95}" srcOrd="0" destOrd="0" presId="urn:microsoft.com/office/officeart/2005/8/layout/vList2"/>
    <dgm:cxn modelId="{22C754CB-ABB8-4884-948F-CB04B0869838}" type="presParOf" srcId="{6B11C24F-9EB9-4227-A578-58C3EF0A6E8D}" destId="{FB258EC0-2BFC-4275-9872-C0D12DDE9094}" srcOrd="1" destOrd="0" presId="urn:microsoft.com/office/officeart/2005/8/layout/vList2"/>
    <dgm:cxn modelId="{5AFA97E6-1989-46AD-918A-3C6536997B36}" type="presParOf" srcId="{6B11C24F-9EB9-4227-A578-58C3EF0A6E8D}" destId="{BA691D3C-41EA-4218-B7CE-F57F878C689C}" srcOrd="2" destOrd="0" presId="urn:microsoft.com/office/officeart/2005/8/layout/vList2"/>
    <dgm:cxn modelId="{255665B6-9759-46DF-8C69-D3A2F3E4DBC2}" type="presParOf" srcId="{6B11C24F-9EB9-4227-A578-58C3EF0A6E8D}" destId="{C9E2FB03-8026-40AF-B167-10A41B2DC02E}" srcOrd="3" destOrd="0" presId="urn:microsoft.com/office/officeart/2005/8/layout/vList2"/>
    <dgm:cxn modelId="{5CB5DC8F-2161-40EB-86D6-CC703F59542B}" type="presParOf" srcId="{6B11C24F-9EB9-4227-A578-58C3EF0A6E8D}" destId="{F7813F88-08D7-4775-913D-9D6395D38CEB}" srcOrd="4" destOrd="0" presId="urn:microsoft.com/office/officeart/2005/8/layout/vList2"/>
    <dgm:cxn modelId="{919E2CED-036C-4807-9CB2-101475DC8D58}" type="presParOf" srcId="{6B11C24F-9EB9-4227-A578-58C3EF0A6E8D}" destId="{3DE72410-57E9-4086-ABD8-0B371E5C5F3B}" srcOrd="5" destOrd="0" presId="urn:microsoft.com/office/officeart/2005/8/layout/vList2"/>
    <dgm:cxn modelId="{ED2BCDFD-6044-4D85-8327-8C6FDFF4F379}" type="presParOf" srcId="{6B11C24F-9EB9-4227-A578-58C3EF0A6E8D}" destId="{CC8DBD83-FD8B-4E0E-9440-BD66D17AA012}" srcOrd="6" destOrd="0" presId="urn:microsoft.com/office/officeart/2005/8/layout/vList2"/>
    <dgm:cxn modelId="{48BF5A45-2770-4E1E-A10B-9E08B6ABC721}" type="presParOf" srcId="{6B11C24F-9EB9-4227-A578-58C3EF0A6E8D}" destId="{1C6D5D6E-1DDF-4D1F-9452-00305BEACD66}" srcOrd="7" destOrd="0" presId="urn:microsoft.com/office/officeart/2005/8/layout/vList2"/>
    <dgm:cxn modelId="{7097E8FA-7894-440B-ACDA-EB4E4907AB83}" type="presParOf" srcId="{6B11C24F-9EB9-4227-A578-58C3EF0A6E8D}" destId="{59864ACE-E1A9-40BC-B7B9-1603348FF560}" srcOrd="8" destOrd="0" presId="urn:microsoft.com/office/officeart/2005/8/layout/vList2"/>
    <dgm:cxn modelId="{4C7A7C32-4E4F-4C41-9B6E-F3465F99F2DD}" type="presParOf" srcId="{6B11C24F-9EB9-4227-A578-58C3EF0A6E8D}" destId="{2E27EDB0-3EDB-4D1F-AA34-56EFC19595F0}" srcOrd="9" destOrd="0" presId="urn:microsoft.com/office/officeart/2005/8/layout/vList2"/>
    <dgm:cxn modelId="{FCDA8EE8-2179-4020-89A5-2448A7BCEAC3}" type="presParOf" srcId="{6B11C24F-9EB9-4227-A578-58C3EF0A6E8D}" destId="{117FB447-B760-4844-A71A-16FB0FED86C9}" srcOrd="1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E398F-49BC-487E-8F8C-91F0848E09AD}">
      <dsp:nvSpPr>
        <dsp:cNvPr id="0" name=""/>
        <dsp:cNvSpPr/>
      </dsp:nvSpPr>
      <dsp:spPr>
        <a:xfrm>
          <a:off x="0" y="73934"/>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1-Introduction</a:t>
          </a:r>
          <a:endParaRPr lang="en-US" sz="3300" kern="1200" dirty="0"/>
        </a:p>
      </dsp:txBody>
      <dsp:txXfrm>
        <a:off x="38638" y="112572"/>
        <a:ext cx="8533324" cy="714229"/>
      </dsp:txXfrm>
    </dsp:sp>
    <dsp:sp modelId="{1DE2E77D-C289-4273-A838-C8C919937B2E}">
      <dsp:nvSpPr>
        <dsp:cNvPr id="0" name=""/>
        <dsp:cNvSpPr/>
      </dsp:nvSpPr>
      <dsp:spPr>
        <a:xfrm>
          <a:off x="0" y="960479"/>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2- Problem Definition</a:t>
          </a:r>
          <a:endParaRPr lang="en-US" sz="3300" b="1" kern="1200" dirty="0">
            <a:latin typeface="Calibri (Body)"/>
          </a:endParaRPr>
        </a:p>
      </dsp:txBody>
      <dsp:txXfrm>
        <a:off x="38638" y="999117"/>
        <a:ext cx="8533324" cy="714229"/>
      </dsp:txXfrm>
    </dsp:sp>
    <dsp:sp modelId="{EF17982F-DEC0-48C6-B086-F1F54DAB8E32}">
      <dsp:nvSpPr>
        <dsp:cNvPr id="0" name=""/>
        <dsp:cNvSpPr/>
      </dsp:nvSpPr>
      <dsp:spPr>
        <a:xfrm>
          <a:off x="0" y="1847024"/>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3-Motivations And Objectives</a:t>
          </a:r>
          <a:endParaRPr lang="en-US" sz="3300" kern="1200" dirty="0"/>
        </a:p>
      </dsp:txBody>
      <dsp:txXfrm>
        <a:off x="38638" y="1885662"/>
        <a:ext cx="8533324" cy="714229"/>
      </dsp:txXfrm>
    </dsp:sp>
    <dsp:sp modelId="{E6F76DDC-2163-4491-9846-F36057EF1EE8}">
      <dsp:nvSpPr>
        <dsp:cNvPr id="0" name=""/>
        <dsp:cNvSpPr/>
      </dsp:nvSpPr>
      <dsp:spPr>
        <a:xfrm>
          <a:off x="0" y="2733569"/>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4-Suggested solution</a:t>
          </a:r>
          <a:endParaRPr lang="en-US" sz="3300" kern="1200" dirty="0"/>
        </a:p>
      </dsp:txBody>
      <dsp:txXfrm>
        <a:off x="38638" y="2772207"/>
        <a:ext cx="8533324" cy="714229"/>
      </dsp:txXfrm>
    </dsp:sp>
    <dsp:sp modelId="{D1EC1F5B-310E-458C-846F-022FAF000219}">
      <dsp:nvSpPr>
        <dsp:cNvPr id="0" name=""/>
        <dsp:cNvSpPr/>
      </dsp:nvSpPr>
      <dsp:spPr>
        <a:xfrm>
          <a:off x="0" y="3620114"/>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latin typeface="+mj-lt"/>
            </a:rPr>
            <a:t>5</a:t>
          </a:r>
          <a:r>
            <a:rPr lang="en-US" sz="3300" b="0" kern="1200" dirty="0">
              <a:latin typeface="+mj-lt"/>
            </a:rPr>
            <a:t>-</a:t>
          </a:r>
          <a:r>
            <a:rPr lang="en-US" sz="3300" b="1" kern="1200" dirty="0">
              <a:latin typeface="Calibri (Body)"/>
            </a:rPr>
            <a:t>Previous work</a:t>
          </a:r>
        </a:p>
      </dsp:txBody>
      <dsp:txXfrm>
        <a:off x="38638" y="3658752"/>
        <a:ext cx="8533324" cy="714229"/>
      </dsp:txXfrm>
    </dsp:sp>
    <dsp:sp modelId="{8C4FEB78-2A3C-4DE6-8C10-9336C645CD85}">
      <dsp:nvSpPr>
        <dsp:cNvPr id="0" name=""/>
        <dsp:cNvSpPr/>
      </dsp:nvSpPr>
      <dsp:spPr>
        <a:xfrm>
          <a:off x="0" y="4506659"/>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6-</a:t>
          </a:r>
          <a:r>
            <a:rPr lang="en-US" sz="3300" b="1" i="0" kern="1200" baseline="0" dirty="0"/>
            <a:t>Features</a:t>
          </a:r>
          <a:endParaRPr lang="en-US" sz="3300" kern="1200" dirty="0"/>
        </a:p>
      </dsp:txBody>
      <dsp:txXfrm>
        <a:off x="38638" y="4545297"/>
        <a:ext cx="8533324"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77158-EE7A-48D9-B99A-92E798FCED95}">
      <dsp:nvSpPr>
        <dsp:cNvPr id="0" name=""/>
        <dsp:cNvSpPr/>
      </dsp:nvSpPr>
      <dsp:spPr>
        <a:xfrm>
          <a:off x="0" y="22312"/>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i="0" kern="1200" baseline="0" dirty="0"/>
            <a:t>7-System Life Cycle</a:t>
          </a:r>
          <a:endParaRPr lang="en-US" sz="3300" b="0" kern="1200" dirty="0"/>
        </a:p>
      </dsp:txBody>
      <dsp:txXfrm>
        <a:off x="38638" y="60950"/>
        <a:ext cx="8533324" cy="714229"/>
      </dsp:txXfrm>
    </dsp:sp>
    <dsp:sp modelId="{BA691D3C-41EA-4218-B7CE-F57F878C689C}">
      <dsp:nvSpPr>
        <dsp:cNvPr id="0" name=""/>
        <dsp:cNvSpPr/>
      </dsp:nvSpPr>
      <dsp:spPr>
        <a:xfrm>
          <a:off x="0" y="908857"/>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8-Design</a:t>
          </a:r>
        </a:p>
      </dsp:txBody>
      <dsp:txXfrm>
        <a:off x="38638" y="947495"/>
        <a:ext cx="8533324" cy="714229"/>
      </dsp:txXfrm>
    </dsp:sp>
    <dsp:sp modelId="{F7813F88-08D7-4775-913D-9D6395D38CEB}">
      <dsp:nvSpPr>
        <dsp:cNvPr id="0" name=""/>
        <dsp:cNvSpPr/>
      </dsp:nvSpPr>
      <dsp:spPr>
        <a:xfrm>
          <a:off x="0" y="1795402"/>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9-</a:t>
          </a:r>
          <a:r>
            <a:rPr lang="en-US" sz="3300" b="1" i="0" kern="1200" baseline="0" dirty="0"/>
            <a:t>Prototype</a:t>
          </a:r>
          <a:endParaRPr lang="en-US" sz="3300" b="1" kern="1200" dirty="0"/>
        </a:p>
      </dsp:txBody>
      <dsp:txXfrm>
        <a:off x="38638" y="1834040"/>
        <a:ext cx="8533324" cy="714229"/>
      </dsp:txXfrm>
    </dsp:sp>
    <dsp:sp modelId="{CC8DBD83-FD8B-4E0E-9440-BD66D17AA012}">
      <dsp:nvSpPr>
        <dsp:cNvPr id="0" name=""/>
        <dsp:cNvSpPr/>
      </dsp:nvSpPr>
      <dsp:spPr>
        <a:xfrm>
          <a:off x="0" y="2681947"/>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latin typeface="+mn-lt"/>
            </a:rPr>
            <a:t>10-</a:t>
          </a:r>
          <a:r>
            <a:rPr lang="en-US" sz="3300" b="1" kern="1200" dirty="0">
              <a:latin typeface="+mn-lt"/>
              <a:ea typeface="TAN Headline"/>
              <a:cs typeface="TAN Headline"/>
              <a:sym typeface="TAN Headline"/>
            </a:rPr>
            <a:t>Implementation Tools</a:t>
          </a:r>
          <a:endParaRPr lang="en-US" sz="3300" b="1" kern="1200" dirty="0">
            <a:latin typeface="+mn-lt"/>
          </a:endParaRPr>
        </a:p>
      </dsp:txBody>
      <dsp:txXfrm>
        <a:off x="38638" y="2720585"/>
        <a:ext cx="8533324" cy="714229"/>
      </dsp:txXfrm>
    </dsp:sp>
    <dsp:sp modelId="{59864ACE-E1A9-40BC-B7B9-1603348FF560}">
      <dsp:nvSpPr>
        <dsp:cNvPr id="0" name=""/>
        <dsp:cNvSpPr/>
      </dsp:nvSpPr>
      <dsp:spPr>
        <a:xfrm>
          <a:off x="0" y="3568492"/>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11-</a:t>
          </a:r>
          <a:r>
            <a:rPr lang="en-US" sz="3300" b="1" i="0" kern="1200" baseline="0" dirty="0"/>
            <a:t>Conclusion</a:t>
          </a:r>
          <a:endParaRPr lang="en-US" sz="3300" b="1" kern="1200" dirty="0"/>
        </a:p>
      </dsp:txBody>
      <dsp:txXfrm>
        <a:off x="38638" y="3607130"/>
        <a:ext cx="8533324" cy="714229"/>
      </dsp:txXfrm>
    </dsp:sp>
    <dsp:sp modelId="{117FB447-B760-4844-A71A-16FB0FED86C9}">
      <dsp:nvSpPr>
        <dsp:cNvPr id="0" name=""/>
        <dsp:cNvSpPr/>
      </dsp:nvSpPr>
      <dsp:spPr>
        <a:xfrm>
          <a:off x="0" y="4455037"/>
          <a:ext cx="8610600" cy="79150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12-References</a:t>
          </a:r>
        </a:p>
      </dsp:txBody>
      <dsp:txXfrm>
        <a:off x="38638" y="4493675"/>
        <a:ext cx="8533324"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D6D29-2381-414D-B40E-8EB98EF75DE3}"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902F8-CA3E-40E3-BBD5-E0E7D2CE6F5D}" type="slidenum">
              <a:rPr lang="en-US" smtClean="0"/>
              <a:t>‹#›</a:t>
            </a:fld>
            <a:endParaRPr lang="en-US"/>
          </a:p>
        </p:txBody>
      </p:sp>
    </p:spTree>
    <p:extLst>
      <p:ext uri="{BB962C8B-B14F-4D97-AF65-F5344CB8AC3E}">
        <p14:creationId xmlns:p14="http://schemas.microsoft.com/office/powerpoint/2010/main" val="1422676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902F8-CA3E-40E3-BBD5-E0E7D2CE6F5D}" type="slidenum">
              <a:rPr lang="en-US" smtClean="0"/>
              <a:t>26</a:t>
            </a:fld>
            <a:endParaRPr lang="en-US"/>
          </a:p>
        </p:txBody>
      </p:sp>
    </p:spTree>
    <p:extLst>
      <p:ext uri="{BB962C8B-B14F-4D97-AF65-F5344CB8AC3E}">
        <p14:creationId xmlns:p14="http://schemas.microsoft.com/office/powerpoint/2010/main" val="35678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902F8-CA3E-40E3-BBD5-E0E7D2CE6F5D}" type="slidenum">
              <a:rPr lang="en-US" smtClean="0"/>
              <a:t>27</a:t>
            </a:fld>
            <a:endParaRPr lang="en-US"/>
          </a:p>
        </p:txBody>
      </p:sp>
    </p:spTree>
    <p:extLst>
      <p:ext uri="{BB962C8B-B14F-4D97-AF65-F5344CB8AC3E}">
        <p14:creationId xmlns:p14="http://schemas.microsoft.com/office/powerpoint/2010/main" val="41130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902F8-CA3E-40E3-BBD5-E0E7D2CE6F5D}" type="slidenum">
              <a:rPr lang="en-US" smtClean="0"/>
              <a:t>29</a:t>
            </a:fld>
            <a:endParaRPr lang="en-US"/>
          </a:p>
        </p:txBody>
      </p:sp>
    </p:spTree>
    <p:extLst>
      <p:ext uri="{BB962C8B-B14F-4D97-AF65-F5344CB8AC3E}">
        <p14:creationId xmlns:p14="http://schemas.microsoft.com/office/powerpoint/2010/main" val="345868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902F8-CA3E-40E3-BBD5-E0E7D2CE6F5D}" type="slidenum">
              <a:rPr lang="en-US" smtClean="0"/>
              <a:t>30</a:t>
            </a:fld>
            <a:endParaRPr lang="en-US"/>
          </a:p>
        </p:txBody>
      </p:sp>
    </p:spTree>
    <p:extLst>
      <p:ext uri="{BB962C8B-B14F-4D97-AF65-F5344CB8AC3E}">
        <p14:creationId xmlns:p14="http://schemas.microsoft.com/office/powerpoint/2010/main" val="111916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jp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Layout" Target="../diagrams/layout2.xml"/><Relationship Id="rId3" Type="http://schemas.openxmlformats.org/officeDocument/2006/relationships/image" Target="../media/image16.svg"/><Relationship Id="rId7" Type="http://schemas.openxmlformats.org/officeDocument/2006/relationships/diagramLayout" Target="../diagrams/layout1.xml"/><Relationship Id="rId12" Type="http://schemas.openxmlformats.org/officeDocument/2006/relationships/diagramData" Target="../diagrams/data2.xml"/><Relationship Id="rId2" Type="http://schemas.openxmlformats.org/officeDocument/2006/relationships/image" Target="../media/image15.png"/><Relationship Id="rId16" Type="http://schemas.microsoft.com/office/2007/relationships/diagramDrawing" Target="../diagrams/drawing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19.png"/><Relationship Id="rId5" Type="http://schemas.openxmlformats.org/officeDocument/2006/relationships/image" Target="../media/image18.png"/><Relationship Id="rId15" Type="http://schemas.openxmlformats.org/officeDocument/2006/relationships/diagramColors" Target="../diagrams/colors2.xml"/><Relationship Id="rId10" Type="http://schemas.microsoft.com/office/2007/relationships/diagramDrawing" Target="../diagrams/drawing1.xml"/><Relationship Id="rId4" Type="http://schemas.openxmlformats.org/officeDocument/2006/relationships/image" Target="../media/image17.png"/><Relationship Id="rId9" Type="http://schemas.openxmlformats.org/officeDocument/2006/relationships/diagramColors" Target="../diagrams/colors1.xml"/><Relationship Id="rId1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jp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7.sv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1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1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7.svg"/></Relationships>
</file>

<file path=ppt/slides/_rels/slide4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0.png"/><Relationship Id="rId7" Type="http://schemas.openxmlformats.org/officeDocument/2006/relationships/image" Target="../media/image69.pn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34.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1.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7.png"/><Relationship Id="rId7" Type="http://schemas.openxmlformats.org/officeDocument/2006/relationships/image" Target="../media/image7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420942">
            <a:off x="-2273427" y="-224715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2"/>
            <a:stretch>
              <a:fillRect/>
            </a:stretch>
          </a:blipFill>
        </p:spPr>
      </p:sp>
      <p:sp>
        <p:nvSpPr>
          <p:cNvPr id="3" name="Freeform 3"/>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2"/>
            <a:stretch>
              <a:fillRect/>
            </a:stretch>
          </a:blipFill>
        </p:spPr>
      </p:sp>
      <p:sp>
        <p:nvSpPr>
          <p:cNvPr id="4" name="Freeform 4"/>
          <p:cNvSpPr/>
          <p:nvPr/>
        </p:nvSpPr>
        <p:spPr>
          <a:xfrm>
            <a:off x="407220" y="5786151"/>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3"/>
            <a:stretch>
              <a:fillRect/>
            </a:stretch>
          </a:blipFill>
        </p:spPr>
      </p:sp>
      <p:sp>
        <p:nvSpPr>
          <p:cNvPr id="5" name="Freeform 5"/>
          <p:cNvSpPr/>
          <p:nvPr/>
        </p:nvSpPr>
        <p:spPr>
          <a:xfrm>
            <a:off x="9872978" y="-3708506"/>
            <a:ext cx="12492751" cy="8229600"/>
          </a:xfrm>
          <a:custGeom>
            <a:avLst/>
            <a:gdLst/>
            <a:ahLst/>
            <a:cxnLst/>
            <a:rect l="l" t="t" r="r" b="b"/>
            <a:pathLst>
              <a:path w="12492751" h="8229600">
                <a:moveTo>
                  <a:pt x="0" y="0"/>
                </a:moveTo>
                <a:lnTo>
                  <a:pt x="12492752" y="0"/>
                </a:lnTo>
                <a:lnTo>
                  <a:pt x="12492752" y="8229600"/>
                </a:lnTo>
                <a:lnTo>
                  <a:pt x="0" y="8229600"/>
                </a:lnTo>
                <a:lnTo>
                  <a:pt x="0" y="0"/>
                </a:lnTo>
                <a:close/>
              </a:path>
            </a:pathLst>
          </a:custGeom>
          <a:blipFill>
            <a:blip r:embed="rId4"/>
            <a:stretch>
              <a:fillRect/>
            </a:stretch>
          </a:blipFill>
        </p:spPr>
      </p:sp>
      <p:sp>
        <p:nvSpPr>
          <p:cNvPr id="6" name="Freeform 6"/>
          <p:cNvSpPr/>
          <p:nvPr/>
        </p:nvSpPr>
        <p:spPr>
          <a:xfrm rot="-6046112">
            <a:off x="14140344" y="4977021"/>
            <a:ext cx="3213856" cy="3213856"/>
          </a:xfrm>
          <a:custGeom>
            <a:avLst/>
            <a:gdLst/>
            <a:ahLst/>
            <a:cxnLst/>
            <a:rect l="l" t="t" r="r" b="b"/>
            <a:pathLst>
              <a:path w="3213856" h="3213856">
                <a:moveTo>
                  <a:pt x="0" y="0"/>
                </a:moveTo>
                <a:lnTo>
                  <a:pt x="3213857" y="0"/>
                </a:lnTo>
                <a:lnTo>
                  <a:pt x="3213857" y="3213856"/>
                </a:lnTo>
                <a:lnTo>
                  <a:pt x="0" y="321385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8363927" y="691978"/>
            <a:ext cx="1488989" cy="1488989"/>
          </a:xfrm>
          <a:custGeom>
            <a:avLst/>
            <a:gdLst/>
            <a:ahLst/>
            <a:cxnLst/>
            <a:rect l="l" t="t" r="r" b="b"/>
            <a:pathLst>
              <a:path w="1488989" h="1488989">
                <a:moveTo>
                  <a:pt x="0" y="0"/>
                </a:moveTo>
                <a:lnTo>
                  <a:pt x="1488989" y="0"/>
                </a:lnTo>
                <a:lnTo>
                  <a:pt x="1488989" y="1488990"/>
                </a:lnTo>
                <a:lnTo>
                  <a:pt x="0" y="148899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8" name="Group 8"/>
          <p:cNvGrpSpPr/>
          <p:nvPr/>
        </p:nvGrpSpPr>
        <p:grpSpPr>
          <a:xfrm>
            <a:off x="3068467" y="2605665"/>
            <a:ext cx="12336420" cy="4404202"/>
            <a:chOff x="-708420" y="42725"/>
            <a:chExt cx="16448561" cy="5872268"/>
          </a:xfrm>
        </p:grpSpPr>
        <p:sp>
          <p:nvSpPr>
            <p:cNvPr id="9" name="TextBox 9"/>
            <p:cNvSpPr txBox="1"/>
            <p:nvPr/>
          </p:nvSpPr>
          <p:spPr>
            <a:xfrm>
              <a:off x="-708420" y="42725"/>
              <a:ext cx="14689706" cy="2217188"/>
            </a:xfrm>
            <a:prstGeom prst="rect">
              <a:avLst/>
            </a:prstGeom>
          </p:spPr>
          <p:txBody>
            <a:bodyPr lIns="0" tIns="0" rIns="0" bIns="0" rtlCol="0" anchor="t">
              <a:spAutoFit/>
            </a:bodyPr>
            <a:lstStyle/>
            <a:p>
              <a:pPr algn="ctr">
                <a:lnSpc>
                  <a:spcPts val="13873"/>
                </a:lnSpc>
              </a:pPr>
              <a:r>
                <a:rPr lang="en-US" sz="9600" b="1" dirty="0">
                  <a:solidFill>
                    <a:schemeClr val="bg1"/>
                  </a:solidFill>
                  <a:latin typeface="Fira Sans Light" panose="020B0604020202020204" charset="0"/>
                </a:rPr>
                <a:t>DPPS</a:t>
              </a:r>
              <a:endParaRPr lang="en-US" sz="13339" spc="666" dirty="0">
                <a:solidFill>
                  <a:schemeClr val="bg1"/>
                </a:solidFill>
                <a:latin typeface="Fira Sans Light" panose="020B0604020202020204" charset="0"/>
                <a:ea typeface="Fira Sans Light"/>
                <a:cs typeface="Fira Sans Light"/>
                <a:sym typeface="Fira Sans Light"/>
              </a:endParaRPr>
            </a:p>
          </p:txBody>
        </p:sp>
        <p:sp>
          <p:nvSpPr>
            <p:cNvPr id="10" name="TextBox 10"/>
            <p:cNvSpPr txBox="1"/>
            <p:nvPr/>
          </p:nvSpPr>
          <p:spPr>
            <a:xfrm>
              <a:off x="443955" y="3452781"/>
              <a:ext cx="15296186" cy="2462212"/>
            </a:xfrm>
            <a:prstGeom prst="rect">
              <a:avLst/>
            </a:prstGeom>
          </p:spPr>
          <p:txBody>
            <a:bodyPr wrap="square" lIns="0" tIns="0" rIns="0" bIns="0" rtlCol="0" anchor="t">
              <a:spAutoFit/>
            </a:bodyPr>
            <a:lstStyle/>
            <a:p>
              <a:pPr algn="ctr"/>
              <a:r>
                <a:rPr lang="en-US" sz="6000" b="1" dirty="0">
                  <a:solidFill>
                    <a:schemeClr val="bg1"/>
                  </a:solidFill>
                  <a:latin typeface="Fira Sans Light" panose="020B0604020202020204" charset="0"/>
                </a:rPr>
                <a:t>Dynamic Programming for Problem Solver</a:t>
              </a:r>
            </a:p>
          </p:txBody>
        </p:sp>
      </p:grpSp>
      <p:sp>
        <p:nvSpPr>
          <p:cNvPr id="11" name="Freeform 11"/>
          <p:cNvSpPr/>
          <p:nvPr/>
        </p:nvSpPr>
        <p:spPr>
          <a:xfrm rot="3215138" flipH="1">
            <a:off x="2607898" y="2680524"/>
            <a:ext cx="921139" cy="1468482"/>
          </a:xfrm>
          <a:custGeom>
            <a:avLst/>
            <a:gdLst/>
            <a:ahLst/>
            <a:cxnLst/>
            <a:rect l="l" t="t" r="r" b="b"/>
            <a:pathLst>
              <a:path w="921139" h="1468482">
                <a:moveTo>
                  <a:pt x="921138" y="0"/>
                </a:moveTo>
                <a:lnTo>
                  <a:pt x="0" y="0"/>
                </a:lnTo>
                <a:lnTo>
                  <a:pt x="0" y="1468482"/>
                </a:lnTo>
                <a:lnTo>
                  <a:pt x="921138" y="1468482"/>
                </a:lnTo>
                <a:lnTo>
                  <a:pt x="921138"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834629" y="2444770"/>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3434696" y="613977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5027122" y="6765787"/>
            <a:ext cx="8926746" cy="1187056"/>
          </a:xfrm>
          <a:prstGeom prst="rect">
            <a:avLst/>
          </a:prstGeom>
        </p:spPr>
        <p:txBody>
          <a:bodyPr lIns="0" tIns="0" rIns="0" bIns="0" rtlCol="0" anchor="t">
            <a:spAutoFit/>
          </a:bodyPr>
          <a:lstStyle/>
          <a:p>
            <a:pPr lvl="0">
              <a:lnSpc>
                <a:spcPts val="9799"/>
              </a:lnSpc>
              <a:spcBef>
                <a:spcPct val="0"/>
              </a:spcBef>
            </a:pPr>
            <a:r>
              <a:rPr lang="en-US" sz="7200" b="1" dirty="0">
                <a:solidFill>
                  <a:schemeClr val="bg1"/>
                </a:solidFill>
                <a:latin typeface="Fira Sans Light" panose="020B0604020202020204" charset="0"/>
              </a:rPr>
              <a:t>Suggested solution</a:t>
            </a:r>
            <a:endParaRPr lang="en-US" sz="6999" u="none" strike="noStrike" spc="349" dirty="0">
              <a:solidFill>
                <a:srgbClr val="FFFFFF"/>
              </a:solidFill>
              <a:latin typeface="Fira Sans Light" panose="020B0604020202020204" charset="0"/>
              <a:ea typeface="Fira Sans Light"/>
              <a:cs typeface="Fira Sans Light"/>
              <a:sym typeface="Fira Sans Light"/>
            </a:endParaRP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04.</a:t>
            </a:r>
          </a:p>
        </p:txBody>
      </p:sp>
    </p:spTree>
    <p:extLst>
      <p:ext uri="{BB962C8B-B14F-4D97-AF65-F5344CB8AC3E}">
        <p14:creationId xmlns:p14="http://schemas.microsoft.com/office/powerpoint/2010/main" val="404400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685800" y="2323040"/>
            <a:ext cx="0" cy="5148728"/>
          </a:xfrm>
          <a:prstGeom prst="line">
            <a:avLst/>
          </a:prstGeom>
          <a:ln w="19050" cap="flat">
            <a:solidFill>
              <a:srgbClr val="FFFFFF"/>
            </a:solidFill>
            <a:prstDash val="solid"/>
            <a:headEnd type="none" w="sm" len="sm"/>
            <a:tailEnd type="none" w="sm" len="sm"/>
          </a:ln>
        </p:spPr>
      </p:sp>
      <p:sp>
        <p:nvSpPr>
          <p:cNvPr id="3" name="AutoShape 3"/>
          <p:cNvSpPr/>
          <p:nvPr/>
        </p:nvSpPr>
        <p:spPr>
          <a:xfrm>
            <a:off x="18166361" y="2447641"/>
            <a:ext cx="0" cy="5148728"/>
          </a:xfrm>
          <a:prstGeom prst="line">
            <a:avLst/>
          </a:prstGeom>
          <a:ln w="19050" cap="flat">
            <a:solidFill>
              <a:srgbClr val="FFFFFF"/>
            </a:solidFill>
            <a:prstDash val="solid"/>
            <a:headEnd type="none" w="sm" len="sm"/>
            <a:tailEnd type="none" w="sm" len="sm"/>
          </a:ln>
        </p:spPr>
      </p:sp>
      <p:sp>
        <p:nvSpPr>
          <p:cNvPr id="4" name="AutoShape 4"/>
          <p:cNvSpPr/>
          <p:nvPr/>
        </p:nvSpPr>
        <p:spPr>
          <a:xfrm>
            <a:off x="9143999" y="2323040"/>
            <a:ext cx="0" cy="5148728"/>
          </a:xfrm>
          <a:prstGeom prst="line">
            <a:avLst/>
          </a:prstGeom>
          <a:ln w="19050" cap="flat">
            <a:solidFill>
              <a:srgbClr val="FFFFFF"/>
            </a:solidFill>
            <a:prstDash val="solid"/>
            <a:headEnd type="none" w="sm" len="sm"/>
            <a:tailEnd type="none" w="sm" len="sm"/>
          </a:ln>
        </p:spPr>
      </p:sp>
      <p:sp>
        <p:nvSpPr>
          <p:cNvPr id="5" name="AutoShape 5"/>
          <p:cNvSpPr/>
          <p:nvPr/>
        </p:nvSpPr>
        <p:spPr>
          <a:xfrm>
            <a:off x="5029200" y="2246787"/>
            <a:ext cx="0" cy="5148728"/>
          </a:xfrm>
          <a:prstGeom prst="line">
            <a:avLst/>
          </a:prstGeom>
          <a:ln w="19050" cap="flat">
            <a:solidFill>
              <a:srgbClr val="FFFFFF"/>
            </a:solidFill>
            <a:prstDash val="solid"/>
            <a:headEnd type="none" w="sm" len="sm"/>
            <a:tailEnd type="none" w="sm" len="sm"/>
          </a:ln>
        </p:spPr>
      </p:sp>
      <p:sp>
        <p:nvSpPr>
          <p:cNvPr id="6" name="AutoShape 6"/>
          <p:cNvSpPr/>
          <p:nvPr/>
        </p:nvSpPr>
        <p:spPr>
          <a:xfrm>
            <a:off x="13435600" y="2233401"/>
            <a:ext cx="0" cy="5148728"/>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196077" y="6395406"/>
            <a:ext cx="18680154" cy="3891594"/>
            <a:chOff x="0" y="0"/>
            <a:chExt cx="24906871" cy="5188792"/>
          </a:xfrm>
        </p:grpSpPr>
        <p:pic>
          <p:nvPicPr>
            <p:cNvPr id="8" name="Picture 8"/>
            <p:cNvPicPr>
              <a:picLocks noChangeAspect="1"/>
            </p:cNvPicPr>
            <p:nvPr/>
          </p:nvPicPr>
          <p:blipFill>
            <a:blip r:embed="rId2"/>
            <a:srcRect t="27581" b="41208"/>
            <a:stretch>
              <a:fillRect/>
            </a:stretch>
          </p:blipFill>
          <p:spPr>
            <a:xfrm>
              <a:off x="0" y="0"/>
              <a:ext cx="24906871" cy="5188792"/>
            </a:xfrm>
            <a:prstGeom prst="rect">
              <a:avLst/>
            </a:prstGeom>
          </p:spPr>
        </p:pic>
      </p:grpSp>
      <p:sp>
        <p:nvSpPr>
          <p:cNvPr id="9" name="Freeform 9"/>
          <p:cNvSpPr/>
          <p:nvPr/>
        </p:nvSpPr>
        <p:spPr>
          <a:xfrm>
            <a:off x="15381505" y="-6115776"/>
            <a:ext cx="4978908" cy="8229600"/>
          </a:xfrm>
          <a:custGeom>
            <a:avLst/>
            <a:gdLst/>
            <a:ahLst/>
            <a:cxnLst/>
            <a:rect l="l" t="t" r="r" b="b"/>
            <a:pathLst>
              <a:path w="4978908" h="8229600">
                <a:moveTo>
                  <a:pt x="0" y="0"/>
                </a:moveTo>
                <a:lnTo>
                  <a:pt x="4978908" y="0"/>
                </a:lnTo>
                <a:lnTo>
                  <a:pt x="4978908" y="8229600"/>
                </a:lnTo>
                <a:lnTo>
                  <a:pt x="0" y="8229600"/>
                </a:lnTo>
                <a:lnTo>
                  <a:pt x="0" y="0"/>
                </a:lnTo>
                <a:close/>
              </a:path>
            </a:pathLst>
          </a:custGeom>
          <a:blipFill>
            <a:blip r:embed="rId3"/>
            <a:stretch>
              <a:fillRect/>
            </a:stretch>
          </a:blipFill>
        </p:spPr>
      </p:sp>
      <p:sp>
        <p:nvSpPr>
          <p:cNvPr id="10" name="Freeform 10"/>
          <p:cNvSpPr/>
          <p:nvPr/>
        </p:nvSpPr>
        <p:spPr>
          <a:xfrm rot="5400000">
            <a:off x="-2489454" y="-3775428"/>
            <a:ext cx="4978908" cy="8229600"/>
          </a:xfrm>
          <a:custGeom>
            <a:avLst/>
            <a:gdLst/>
            <a:ahLst/>
            <a:cxnLst/>
            <a:rect l="l" t="t" r="r" b="b"/>
            <a:pathLst>
              <a:path w="4978908" h="8229600">
                <a:moveTo>
                  <a:pt x="0" y="0"/>
                </a:moveTo>
                <a:lnTo>
                  <a:pt x="4978908" y="0"/>
                </a:lnTo>
                <a:lnTo>
                  <a:pt x="4978908" y="8229600"/>
                </a:lnTo>
                <a:lnTo>
                  <a:pt x="0" y="8229600"/>
                </a:lnTo>
                <a:lnTo>
                  <a:pt x="0" y="0"/>
                </a:lnTo>
                <a:close/>
              </a:path>
            </a:pathLst>
          </a:custGeom>
          <a:blipFill>
            <a:blip r:embed="rId3"/>
            <a:stretch>
              <a:fillRect/>
            </a:stretch>
          </a:blipFill>
        </p:spPr>
      </p:sp>
      <p:sp>
        <p:nvSpPr>
          <p:cNvPr id="12" name="TextBox 12"/>
          <p:cNvSpPr txBox="1"/>
          <p:nvPr/>
        </p:nvSpPr>
        <p:spPr>
          <a:xfrm>
            <a:off x="763653" y="3306388"/>
            <a:ext cx="4224212" cy="2585323"/>
          </a:xfrm>
          <a:prstGeom prst="rect">
            <a:avLst/>
          </a:prstGeom>
        </p:spPr>
        <p:txBody>
          <a:bodyPr wrap="square" lIns="0" tIns="0" rIns="0" bIns="0" rtlCol="0" anchor="t">
            <a:spAutoFit/>
          </a:bodyPr>
          <a:lstStyle/>
          <a:p>
            <a:r>
              <a:rPr lang="en-US" sz="2800" dirty="0">
                <a:solidFill>
                  <a:schemeClr val="bg1"/>
                </a:solidFill>
              </a:rPr>
              <a:t>Consolidates problems from multiple competitive programming websites using web crawling and scraping technologies to provide a single interface</a:t>
            </a:r>
            <a:r>
              <a:rPr lang="en-US" sz="2800" dirty="0"/>
              <a:t>.</a:t>
            </a:r>
          </a:p>
        </p:txBody>
      </p:sp>
      <p:sp>
        <p:nvSpPr>
          <p:cNvPr id="13" name="TextBox 13"/>
          <p:cNvSpPr txBox="1"/>
          <p:nvPr/>
        </p:nvSpPr>
        <p:spPr>
          <a:xfrm>
            <a:off x="737601" y="1820637"/>
            <a:ext cx="4291599" cy="1037656"/>
          </a:xfrm>
          <a:prstGeom prst="rect">
            <a:avLst/>
          </a:prstGeom>
        </p:spPr>
        <p:txBody>
          <a:bodyPr wrap="square" lIns="0" tIns="0" rIns="0" bIns="0" rtlCol="0" anchor="t">
            <a:spAutoFit/>
          </a:bodyPr>
          <a:lstStyle/>
          <a:p>
            <a:pPr lvl="0" algn="ctr">
              <a:lnSpc>
                <a:spcPts val="9799"/>
              </a:lnSpc>
              <a:spcBef>
                <a:spcPct val="0"/>
              </a:spcBef>
            </a:pPr>
            <a:r>
              <a:rPr lang="en-US" sz="2800" b="1" dirty="0">
                <a:solidFill>
                  <a:schemeClr val="bg1"/>
                </a:solidFill>
              </a:rPr>
              <a:t>Unified Problem Platform</a:t>
            </a:r>
            <a:endParaRPr lang="en-US" sz="2800" u="none" strike="noStrike" spc="349" dirty="0">
              <a:solidFill>
                <a:schemeClr val="bg1"/>
              </a:solidFill>
              <a:latin typeface="Fira Sans Light"/>
              <a:ea typeface="Fira Sans Light"/>
              <a:cs typeface="Fira Sans Light"/>
              <a:sym typeface="Fira Sans Light"/>
            </a:endParaRPr>
          </a:p>
        </p:txBody>
      </p:sp>
      <p:sp>
        <p:nvSpPr>
          <p:cNvPr id="15" name="TextBox 15"/>
          <p:cNvSpPr txBox="1"/>
          <p:nvPr/>
        </p:nvSpPr>
        <p:spPr>
          <a:xfrm>
            <a:off x="9196364" y="3427775"/>
            <a:ext cx="4250781" cy="2585323"/>
          </a:xfrm>
          <a:prstGeom prst="rect">
            <a:avLst/>
          </a:prstGeom>
        </p:spPr>
        <p:txBody>
          <a:bodyPr wrap="square" lIns="0" tIns="0" rIns="0" bIns="0" rtlCol="0" anchor="t">
            <a:spAutoFit/>
          </a:bodyPr>
          <a:lstStyle/>
          <a:p>
            <a:r>
              <a:rPr lang="en-US" sz="2800" dirty="0">
                <a:solidFill>
                  <a:schemeClr val="bg1"/>
                </a:solidFill>
              </a:rPr>
              <a:t>Provides tools for coaches to manage private problem sets, share progress, monitor trainees, and host custom contests for targeted training.</a:t>
            </a:r>
          </a:p>
        </p:txBody>
      </p:sp>
      <p:sp>
        <p:nvSpPr>
          <p:cNvPr id="18" name="TextBox 18"/>
          <p:cNvSpPr txBox="1"/>
          <p:nvPr/>
        </p:nvSpPr>
        <p:spPr>
          <a:xfrm>
            <a:off x="5185429" y="3325208"/>
            <a:ext cx="4083572" cy="2585323"/>
          </a:xfrm>
          <a:prstGeom prst="rect">
            <a:avLst/>
          </a:prstGeom>
        </p:spPr>
        <p:txBody>
          <a:bodyPr wrap="square" lIns="0" tIns="0" rIns="0" bIns="0" rtlCol="0" anchor="t">
            <a:spAutoFit/>
          </a:bodyPr>
          <a:lstStyle/>
          <a:p>
            <a:r>
              <a:rPr lang="en-US" sz="2800" dirty="0">
                <a:solidFill>
                  <a:schemeClr val="bg1"/>
                </a:solidFill>
              </a:rPr>
              <a:t>Enables members to solve problems collectively, participate in team-based contests, and improve teamwork in preparation for competitions.</a:t>
            </a:r>
          </a:p>
        </p:txBody>
      </p:sp>
      <p:sp>
        <p:nvSpPr>
          <p:cNvPr id="19" name="TextBox 19"/>
          <p:cNvSpPr txBox="1"/>
          <p:nvPr/>
        </p:nvSpPr>
        <p:spPr>
          <a:xfrm>
            <a:off x="4987865" y="1866513"/>
            <a:ext cx="4188001" cy="1037656"/>
          </a:xfrm>
          <a:prstGeom prst="rect">
            <a:avLst/>
          </a:prstGeom>
        </p:spPr>
        <p:txBody>
          <a:bodyPr wrap="square" lIns="0" tIns="0" rIns="0" bIns="0" rtlCol="0" anchor="t">
            <a:spAutoFit/>
          </a:bodyPr>
          <a:lstStyle/>
          <a:p>
            <a:pPr lvl="0" algn="ctr">
              <a:lnSpc>
                <a:spcPts val="9799"/>
              </a:lnSpc>
              <a:spcBef>
                <a:spcPct val="0"/>
              </a:spcBef>
            </a:pPr>
            <a:r>
              <a:rPr lang="en-US" sz="2800" b="1" dirty="0">
                <a:solidFill>
                  <a:schemeClr val="bg1"/>
                </a:solidFill>
              </a:rPr>
              <a:t>Member Collaboration Tool</a:t>
            </a:r>
            <a:endParaRPr lang="en-US" sz="2800" u="none" strike="noStrike" spc="349" dirty="0">
              <a:solidFill>
                <a:schemeClr val="bg1"/>
              </a:solidFill>
              <a:latin typeface="Fira Sans Light"/>
              <a:ea typeface="Fira Sans Light"/>
              <a:cs typeface="Fira Sans Light"/>
              <a:sym typeface="Fira Sans Light"/>
            </a:endParaRPr>
          </a:p>
        </p:txBody>
      </p:sp>
      <p:sp>
        <p:nvSpPr>
          <p:cNvPr id="21" name="TextBox 21"/>
          <p:cNvSpPr txBox="1"/>
          <p:nvPr/>
        </p:nvSpPr>
        <p:spPr>
          <a:xfrm>
            <a:off x="13528216" y="3525262"/>
            <a:ext cx="4554695" cy="2185214"/>
          </a:xfrm>
          <a:prstGeom prst="rect">
            <a:avLst/>
          </a:prstGeom>
        </p:spPr>
        <p:txBody>
          <a:bodyPr wrap="square" lIns="0" tIns="0" rIns="0" bIns="0" rtlCol="0" anchor="t">
            <a:spAutoFit/>
          </a:bodyPr>
          <a:lstStyle/>
          <a:p>
            <a:pPr marL="0" lvl="1">
              <a:lnSpc>
                <a:spcPts val="2380"/>
              </a:lnSpc>
              <a:spcBef>
                <a:spcPct val="0"/>
              </a:spcBef>
            </a:pPr>
            <a:r>
              <a:rPr lang="en-US" sz="2800" dirty="0">
                <a:solidFill>
                  <a:schemeClr val="bg1"/>
                </a:solidFill>
              </a:rPr>
              <a:t>Offers features like performance tracking, intelligent hints, and chatbot assistance to improve learning efficiency and contest readiness.</a:t>
            </a:r>
          </a:p>
          <a:p>
            <a:pPr marL="0" lvl="1" indent="0" algn="ctr">
              <a:lnSpc>
                <a:spcPts val="2380"/>
              </a:lnSpc>
              <a:spcBef>
                <a:spcPct val="0"/>
              </a:spcBef>
            </a:pPr>
            <a:endParaRPr lang="en-US" sz="2800" u="none" strike="noStrike" dirty="0">
              <a:solidFill>
                <a:srgbClr val="FFFFFF"/>
              </a:solidFill>
              <a:latin typeface="Nunito"/>
              <a:ea typeface="Nunito"/>
              <a:cs typeface="Nunito"/>
              <a:sym typeface="Nunito"/>
            </a:endParaRPr>
          </a:p>
        </p:txBody>
      </p:sp>
      <p:sp>
        <p:nvSpPr>
          <p:cNvPr id="22" name="TextBox 22"/>
          <p:cNvSpPr txBox="1"/>
          <p:nvPr/>
        </p:nvSpPr>
        <p:spPr>
          <a:xfrm>
            <a:off x="13198094" y="1922698"/>
            <a:ext cx="4978908" cy="1024063"/>
          </a:xfrm>
          <a:prstGeom prst="rect">
            <a:avLst/>
          </a:prstGeom>
        </p:spPr>
        <p:txBody>
          <a:bodyPr wrap="square" lIns="0" tIns="0" rIns="0" bIns="0" rtlCol="0" anchor="t">
            <a:spAutoFit/>
          </a:bodyPr>
          <a:lstStyle/>
          <a:p>
            <a:pPr lvl="0" algn="ctr">
              <a:lnSpc>
                <a:spcPts val="9799"/>
              </a:lnSpc>
              <a:spcBef>
                <a:spcPct val="0"/>
              </a:spcBef>
            </a:pPr>
            <a:r>
              <a:rPr lang="en-US" sz="2400" b="1" dirty="0">
                <a:solidFill>
                  <a:schemeClr val="bg1"/>
                </a:solidFill>
              </a:rPr>
              <a:t>Enhanced Learning and Preparation</a:t>
            </a:r>
            <a:endParaRPr lang="en-US" sz="2400" u="none" strike="noStrike" spc="349" dirty="0">
              <a:solidFill>
                <a:schemeClr val="bg1"/>
              </a:solidFill>
              <a:latin typeface="Fira Sans Light"/>
              <a:ea typeface="Fira Sans Light"/>
              <a:cs typeface="Fira Sans Light"/>
              <a:sym typeface="Fira Sans Light"/>
            </a:endParaRPr>
          </a:p>
        </p:txBody>
      </p:sp>
      <p:sp>
        <p:nvSpPr>
          <p:cNvPr id="23" name="TextBox 23"/>
          <p:cNvSpPr txBox="1"/>
          <p:nvPr/>
        </p:nvSpPr>
        <p:spPr>
          <a:xfrm>
            <a:off x="2539507" y="762000"/>
            <a:ext cx="13208985" cy="1193800"/>
          </a:xfrm>
          <a:prstGeom prst="rect">
            <a:avLst/>
          </a:prstGeom>
        </p:spPr>
        <p:txBody>
          <a:bodyPr lIns="0" tIns="0" rIns="0" bIns="0" rtlCol="0" anchor="t">
            <a:spAutoFit/>
          </a:bodyPr>
          <a:lstStyle/>
          <a:p>
            <a:pPr lvl="0" algn="ctr">
              <a:lnSpc>
                <a:spcPts val="9799"/>
              </a:lnSpc>
              <a:spcBef>
                <a:spcPct val="0"/>
              </a:spcBef>
            </a:pPr>
            <a:r>
              <a:rPr lang="en-US" sz="6600" b="1" dirty="0">
                <a:solidFill>
                  <a:schemeClr val="bg1"/>
                </a:solidFill>
                <a:latin typeface="Fira Sans Light" panose="020B0604020202020204" charset="0"/>
              </a:rPr>
              <a:t>Suggested solution</a:t>
            </a:r>
            <a:endParaRPr lang="en-US" sz="6600" spc="349" dirty="0">
              <a:solidFill>
                <a:srgbClr val="FFFFFF"/>
              </a:solidFill>
              <a:latin typeface="Fira Sans Light" panose="020B0604020202020204" charset="0"/>
              <a:ea typeface="Fira Sans Light"/>
              <a:cs typeface="Fira Sans Light"/>
              <a:sym typeface="Fira Sans Light"/>
            </a:endParaRPr>
          </a:p>
        </p:txBody>
      </p:sp>
      <p:sp>
        <p:nvSpPr>
          <p:cNvPr id="24" name="Rectangle 23">
            <a:extLst>
              <a:ext uri="{FF2B5EF4-FFF2-40B4-BE49-F238E27FC236}">
                <a16:creationId xmlns:a16="http://schemas.microsoft.com/office/drawing/2014/main" id="{C75FFDCE-1823-4399-8E3E-8A28EA11146F}"/>
              </a:ext>
            </a:extLst>
          </p:cNvPr>
          <p:cNvSpPr/>
          <p:nvPr/>
        </p:nvSpPr>
        <p:spPr>
          <a:xfrm>
            <a:off x="9065841" y="2447641"/>
            <a:ext cx="4453207" cy="523220"/>
          </a:xfrm>
          <a:prstGeom prst="rect">
            <a:avLst/>
          </a:prstGeom>
        </p:spPr>
        <p:txBody>
          <a:bodyPr wrap="none">
            <a:spAutoFit/>
          </a:bodyPr>
          <a:lstStyle/>
          <a:p>
            <a:r>
              <a:rPr lang="en-US" sz="2800" b="1" dirty="0">
                <a:solidFill>
                  <a:schemeClr val="bg1"/>
                </a:solidFill>
                <a:latin typeface="ui-sans-serif"/>
              </a:rPr>
              <a:t>Advanced Coaching Features</a:t>
            </a:r>
            <a:endParaRPr lang="en-US" sz="2800" dirty="0">
              <a:solidFill>
                <a:schemeClr val="bg1"/>
              </a:solidFill>
            </a:endParaRPr>
          </a:p>
        </p:txBody>
      </p:sp>
      <p:sp>
        <p:nvSpPr>
          <p:cNvPr id="20" name="Freeform 5">
            <a:extLst>
              <a:ext uri="{FF2B5EF4-FFF2-40B4-BE49-F238E27FC236}">
                <a16:creationId xmlns:a16="http://schemas.microsoft.com/office/drawing/2014/main" id="{3A0814ED-98D4-4285-AE3C-90DE3772E6A4}"/>
              </a:ext>
            </a:extLst>
          </p:cNvPr>
          <p:cNvSpPr/>
          <p:nvPr/>
        </p:nvSpPr>
        <p:spPr>
          <a:xfrm>
            <a:off x="6071305" y="-2844268"/>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4"/>
            <a:stretch>
              <a:fillRect/>
            </a:stretch>
          </a:blipFill>
        </p:spPr>
      </p:sp>
    </p:spTree>
    <p:extLst>
      <p:ext uri="{BB962C8B-B14F-4D97-AF65-F5344CB8AC3E}">
        <p14:creationId xmlns:p14="http://schemas.microsoft.com/office/powerpoint/2010/main" val="293777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4380399" y="7619776"/>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12880800" y="9067456"/>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5027122" y="6765787"/>
            <a:ext cx="8926746" cy="1107996"/>
          </a:xfrm>
          <a:prstGeom prst="rect">
            <a:avLst/>
          </a:prstGeom>
        </p:spPr>
        <p:txBody>
          <a:bodyPr lIns="0" tIns="0" rIns="0" bIns="0" rtlCol="0" anchor="t">
            <a:spAutoFit/>
          </a:bodyPr>
          <a:lstStyle/>
          <a:p>
            <a:pPr lvl="0"/>
            <a:r>
              <a:rPr lang="en-US" sz="7200" b="1" dirty="0">
                <a:solidFill>
                  <a:schemeClr val="bg1"/>
                </a:solidFill>
                <a:latin typeface="Calibri (Body)"/>
              </a:rPr>
              <a:t>Previous work</a:t>
            </a: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05.</a:t>
            </a:r>
          </a:p>
        </p:txBody>
      </p:sp>
    </p:spTree>
    <p:extLst>
      <p:ext uri="{BB962C8B-B14F-4D97-AF65-F5344CB8AC3E}">
        <p14:creationId xmlns:p14="http://schemas.microsoft.com/office/powerpoint/2010/main" val="255569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6002000" y="-64770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2"/>
            <a:stretch>
              <a:fillRect/>
            </a:stretch>
          </a:blipFill>
        </p:spPr>
      </p:sp>
      <p:sp>
        <p:nvSpPr>
          <p:cNvPr id="5" name="Freeform 5"/>
          <p:cNvSpPr/>
          <p:nvPr/>
        </p:nvSpPr>
        <p:spPr>
          <a:xfrm>
            <a:off x="-1143000" y="9819280"/>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2"/>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5410200" y="467720"/>
            <a:ext cx="10134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200" dirty="0">
                <a:latin typeface="Britannic Bold" panose="020B0903060703020204" pitchFamily="34" charset="0"/>
              </a:rPr>
              <a:t>Previous work</a:t>
            </a:r>
            <a:endParaRPr lang="en-US" sz="7000" spc="349" dirty="0">
              <a:solidFill>
                <a:srgbClr val="FFFFFF"/>
              </a:solidFill>
              <a:latin typeface="Britannic Bold" panose="020B0903060703020204" pitchFamily="34" charset="0"/>
              <a:ea typeface="Fira Sans Light"/>
              <a:cs typeface="Fira Sans Light"/>
              <a:sym typeface="Fira Sans Light"/>
            </a:endParaRPr>
          </a:p>
        </p:txBody>
      </p:sp>
      <p:sp>
        <p:nvSpPr>
          <p:cNvPr id="3" name="Freeform 3"/>
          <p:cNvSpPr/>
          <p:nvPr/>
        </p:nvSpPr>
        <p:spPr>
          <a:xfrm>
            <a:off x="-3225074" y="-3638147"/>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3"/>
            <a:stretch>
              <a:fillRect/>
            </a:stretch>
          </a:blipFill>
        </p:spPr>
      </p:sp>
      <p:pic>
        <p:nvPicPr>
          <p:cNvPr id="7" name="Picture 6">
            <a:extLst>
              <a:ext uri="{FF2B5EF4-FFF2-40B4-BE49-F238E27FC236}">
                <a16:creationId xmlns:a16="http://schemas.microsoft.com/office/drawing/2014/main" id="{80193E57-4D2A-4C7A-B408-86ED23671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456" y="2247900"/>
            <a:ext cx="12717024" cy="8039100"/>
          </a:xfrm>
          <a:prstGeom prst="rect">
            <a:avLst/>
          </a:prstGeom>
        </p:spPr>
      </p:pic>
    </p:spTree>
    <p:extLst>
      <p:ext uri="{BB962C8B-B14F-4D97-AF65-F5344CB8AC3E}">
        <p14:creationId xmlns:p14="http://schemas.microsoft.com/office/powerpoint/2010/main" val="213272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736259" y="9052889"/>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839696" y="9715463"/>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284465" y="-120139"/>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4223408" y="-120139"/>
            <a:ext cx="10134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000" spc="349" dirty="0">
                <a:solidFill>
                  <a:srgbClr val="FFFFFF"/>
                </a:solidFill>
                <a:latin typeface="Calibri (Body)"/>
                <a:ea typeface="Fira Sans Light"/>
                <a:cs typeface="Antique Olive Compact" panose="020B0604020202020204" charset="0"/>
                <a:sym typeface="Fira Sans Light"/>
              </a:rPr>
              <a:t>Codeforces</a:t>
            </a:r>
          </a:p>
        </p:txBody>
      </p:sp>
      <p:sp>
        <p:nvSpPr>
          <p:cNvPr id="2" name="Rectangle: Diagonal Corners Rounded 1">
            <a:extLst>
              <a:ext uri="{FF2B5EF4-FFF2-40B4-BE49-F238E27FC236}">
                <a16:creationId xmlns:a16="http://schemas.microsoft.com/office/drawing/2014/main" id="{A5FFBE19-985E-4501-AB43-6B09F92DCF50}"/>
              </a:ext>
            </a:extLst>
          </p:cNvPr>
          <p:cNvSpPr/>
          <p:nvPr/>
        </p:nvSpPr>
        <p:spPr>
          <a:xfrm>
            <a:off x="54136" y="1722326"/>
            <a:ext cx="6041863" cy="3416320"/>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Diagonal Corners Rounded 6">
            <a:extLst>
              <a:ext uri="{FF2B5EF4-FFF2-40B4-BE49-F238E27FC236}">
                <a16:creationId xmlns:a16="http://schemas.microsoft.com/office/drawing/2014/main" id="{F72F6083-A3E8-4F1A-8367-3E32CD8DBE2A}"/>
              </a:ext>
            </a:extLst>
          </p:cNvPr>
          <p:cNvSpPr/>
          <p:nvPr/>
        </p:nvSpPr>
        <p:spPr>
          <a:xfrm>
            <a:off x="43658" y="6567069"/>
            <a:ext cx="6041863" cy="3024348"/>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endParaRPr lang="en-US" sz="2800" dirty="0"/>
          </a:p>
        </p:txBody>
      </p:sp>
      <p:sp>
        <p:nvSpPr>
          <p:cNvPr id="8" name="Rectangle 7">
            <a:extLst>
              <a:ext uri="{FF2B5EF4-FFF2-40B4-BE49-F238E27FC236}">
                <a16:creationId xmlns:a16="http://schemas.microsoft.com/office/drawing/2014/main" id="{68FC1508-A7C7-4499-99B9-2FEC49AB9AA1}"/>
              </a:ext>
            </a:extLst>
          </p:cNvPr>
          <p:cNvSpPr/>
          <p:nvPr/>
        </p:nvSpPr>
        <p:spPr>
          <a:xfrm>
            <a:off x="2529073" y="1021563"/>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Advantages</a:t>
            </a:r>
          </a:p>
        </p:txBody>
      </p:sp>
      <p:sp>
        <p:nvSpPr>
          <p:cNvPr id="10" name="Rectangle 9">
            <a:extLst>
              <a:ext uri="{FF2B5EF4-FFF2-40B4-BE49-F238E27FC236}">
                <a16:creationId xmlns:a16="http://schemas.microsoft.com/office/drawing/2014/main" id="{4104BB40-8E11-4613-932B-9EEEB193E36D}"/>
              </a:ext>
            </a:extLst>
          </p:cNvPr>
          <p:cNvSpPr/>
          <p:nvPr/>
        </p:nvSpPr>
        <p:spPr>
          <a:xfrm>
            <a:off x="2133600" y="5547085"/>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Disadvantages</a:t>
            </a:r>
          </a:p>
        </p:txBody>
      </p:sp>
      <p:sp>
        <p:nvSpPr>
          <p:cNvPr id="11" name="Rectangle 1">
            <a:extLst>
              <a:ext uri="{FF2B5EF4-FFF2-40B4-BE49-F238E27FC236}">
                <a16:creationId xmlns:a16="http://schemas.microsoft.com/office/drawing/2014/main" id="{3EAAF475-C73C-44B8-A913-A78E0A313FA0}"/>
              </a:ext>
            </a:extLst>
          </p:cNvPr>
          <p:cNvSpPr>
            <a:spLocks noChangeArrowheads="1"/>
          </p:cNvSpPr>
          <p:nvPr/>
        </p:nvSpPr>
        <p:spPr bwMode="auto">
          <a:xfrm>
            <a:off x="145429" y="1948973"/>
            <a:ext cx="605234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b="1" dirty="0">
                <a:solidFill>
                  <a:schemeClr val="bg1"/>
                </a:solidFill>
                <a:latin typeface="Arial" panose="020B0604020202020204" pitchFamily="34" charset="0"/>
              </a:rPr>
              <a:t>1- Practice Platform</a:t>
            </a:r>
            <a:r>
              <a:rPr lang="en-US" altLang="en-US" dirty="0">
                <a:solidFill>
                  <a:schemeClr val="bg1"/>
                </a:solidFill>
                <a:latin typeface="Arial" panose="020B0604020202020204" pitchFamily="34" charset="0"/>
              </a:rPr>
              <a:t>: Virtual contests are excellent for skill-building.</a:t>
            </a:r>
          </a:p>
          <a:p>
            <a:pPr lvl="0" eaLnBrk="0" fontAlgn="base" hangingPunct="0">
              <a:spcBef>
                <a:spcPct val="0"/>
              </a:spcBef>
              <a:spcAft>
                <a:spcPct val="0"/>
              </a:spcAft>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pPr>
            <a:r>
              <a:rPr lang="en-US" altLang="en-US" b="1" dirty="0">
                <a:solidFill>
                  <a:schemeClr val="bg1"/>
                </a:solidFill>
                <a:latin typeface="Arial" panose="020B0604020202020204" pitchFamily="34" charset="0"/>
              </a:rPr>
              <a:t>2- Open Access</a:t>
            </a:r>
            <a:r>
              <a:rPr lang="en-US" altLang="en-US" dirty="0">
                <a:solidFill>
                  <a:schemeClr val="bg1"/>
                </a:solidFill>
                <a:latin typeface="Arial" panose="020B0604020202020204" pitchFamily="34" charset="0"/>
              </a:rPr>
              <a:t>: Available to everyone with no restrictions on content access.</a:t>
            </a:r>
          </a:p>
          <a:p>
            <a:pPr lvl="0" eaLnBrk="0" fontAlgn="base" hangingPunct="0">
              <a:spcBef>
                <a:spcPct val="0"/>
              </a:spcBef>
              <a:spcAft>
                <a:spcPct val="0"/>
              </a:spcAft>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pPr>
            <a:r>
              <a:rPr lang="en-US" altLang="en-US" b="1" dirty="0">
                <a:solidFill>
                  <a:schemeClr val="bg1"/>
                </a:solidFill>
                <a:latin typeface="Arial" panose="020B0604020202020204" pitchFamily="34" charset="0"/>
              </a:rPr>
              <a:t>3-Solution Sharing</a:t>
            </a:r>
            <a:r>
              <a:rPr lang="en-US" altLang="en-US" dirty="0">
                <a:solidFill>
                  <a:schemeClr val="bg1"/>
                </a:solidFill>
                <a:latin typeface="Arial" panose="020B0604020202020204" pitchFamily="34" charset="0"/>
              </a:rPr>
              <a:t>: Users can view others' solutions after solving problems.</a:t>
            </a:r>
          </a:p>
          <a:p>
            <a:pPr lvl="0" eaLnBrk="0" fontAlgn="base" hangingPunct="0">
              <a:spcBef>
                <a:spcPct val="0"/>
              </a:spcBef>
              <a:spcAft>
                <a:spcPct val="0"/>
              </a:spcAft>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pPr>
            <a:r>
              <a:rPr lang="en-US" altLang="en-US" b="1" dirty="0">
                <a:solidFill>
                  <a:schemeClr val="bg1"/>
                </a:solidFill>
                <a:latin typeface="Arial" panose="020B0604020202020204" pitchFamily="34" charset="0"/>
              </a:rPr>
              <a:t>4- User Search</a:t>
            </a:r>
            <a:r>
              <a:rPr lang="en-US" altLang="en-US" dirty="0">
                <a:solidFill>
                  <a:schemeClr val="bg1"/>
                </a:solidFill>
                <a:latin typeface="Arial" panose="020B0604020202020204" pitchFamily="34" charset="0"/>
              </a:rPr>
              <a:t>: Easily find users by entering a substring of their name.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a:t>
            </a:r>
          </a:p>
        </p:txBody>
      </p:sp>
      <p:sp>
        <p:nvSpPr>
          <p:cNvPr id="12" name="Rectangle 2">
            <a:extLst>
              <a:ext uri="{FF2B5EF4-FFF2-40B4-BE49-F238E27FC236}">
                <a16:creationId xmlns:a16="http://schemas.microsoft.com/office/drawing/2014/main" id="{D058D352-8AA3-4A4E-9E8F-53AA6AB39FA0}"/>
              </a:ext>
            </a:extLst>
          </p:cNvPr>
          <p:cNvSpPr>
            <a:spLocks noChangeArrowheads="1"/>
          </p:cNvSpPr>
          <p:nvPr/>
        </p:nvSpPr>
        <p:spPr bwMode="auto">
          <a:xfrm>
            <a:off x="19513" y="7215693"/>
            <a:ext cx="604186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bg1"/>
                </a:solidFill>
              </a:rPr>
              <a:t>1-</a:t>
            </a:r>
            <a:r>
              <a:rPr lang="en-US" dirty="0">
                <a:solidFill>
                  <a:schemeClr val="bg1"/>
                </a:solidFill>
              </a:rPr>
              <a:t> </a:t>
            </a:r>
            <a:r>
              <a:rPr lang="en-US" b="1" dirty="0">
                <a:solidFill>
                  <a:schemeClr val="bg1"/>
                </a:solidFill>
              </a:rPr>
              <a:t>Limited Debugging Tools</a:t>
            </a:r>
            <a:r>
              <a:rPr lang="en-US" dirty="0">
                <a:solidFill>
                  <a:schemeClr val="bg1"/>
                </a:solidFill>
              </a:rPr>
              <a:t>: No support for performance analysis or step-by-step feedback</a:t>
            </a:r>
          </a:p>
          <a:p>
            <a:endParaRPr lang="en-US" dirty="0">
              <a:solidFill>
                <a:schemeClr val="bg1"/>
              </a:solidFill>
            </a:endParaRPr>
          </a:p>
          <a:p>
            <a:r>
              <a:rPr lang="en-US" b="1" dirty="0">
                <a:solidFill>
                  <a:schemeClr val="bg1"/>
                </a:solidFill>
              </a:rPr>
              <a:t>2- Lack of Cross-Platform Integration: </a:t>
            </a:r>
            <a:r>
              <a:rPr lang="en-US" dirty="0">
                <a:solidFill>
                  <a:schemeClr val="bg1"/>
                </a:solidFill>
              </a:rPr>
              <a:t>Codeforces doesn't connect with other platforms, requiring manual switching to solve problems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BAFABF6-E5DA-4ACB-ACDD-1BB4923D9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139" y="1555704"/>
            <a:ext cx="12040643" cy="8731296"/>
          </a:xfrm>
          <a:prstGeom prst="rect">
            <a:avLst/>
          </a:prstGeom>
        </p:spPr>
      </p:pic>
    </p:spTree>
    <p:extLst>
      <p:ext uri="{BB962C8B-B14F-4D97-AF65-F5344CB8AC3E}">
        <p14:creationId xmlns:p14="http://schemas.microsoft.com/office/powerpoint/2010/main" val="227295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736259" y="9052889"/>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839696" y="9715463"/>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305247" y="-71554"/>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4223408" y="-120139"/>
            <a:ext cx="10134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000" spc="349" dirty="0">
                <a:solidFill>
                  <a:srgbClr val="FFFFFF"/>
                </a:solidFill>
                <a:latin typeface="Calibri (Body)"/>
                <a:ea typeface="MS PMincho" panose="02020600040205080304" pitchFamily="18" charset="-128"/>
                <a:cs typeface="Antique Olive Compact" panose="020B0604020202020204" charset="0"/>
                <a:sym typeface="Fira Sans Light"/>
              </a:rPr>
              <a:t>LeetCode</a:t>
            </a:r>
          </a:p>
        </p:txBody>
      </p:sp>
      <p:sp>
        <p:nvSpPr>
          <p:cNvPr id="2" name="Rectangle: Diagonal Corners Rounded 1">
            <a:extLst>
              <a:ext uri="{FF2B5EF4-FFF2-40B4-BE49-F238E27FC236}">
                <a16:creationId xmlns:a16="http://schemas.microsoft.com/office/drawing/2014/main" id="{A5FFBE19-985E-4501-AB43-6B09F92DCF50}"/>
              </a:ext>
            </a:extLst>
          </p:cNvPr>
          <p:cNvSpPr/>
          <p:nvPr/>
        </p:nvSpPr>
        <p:spPr>
          <a:xfrm>
            <a:off x="43659" y="1722326"/>
            <a:ext cx="6183596" cy="2882391"/>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Diagonal Corners Rounded 6">
            <a:extLst>
              <a:ext uri="{FF2B5EF4-FFF2-40B4-BE49-F238E27FC236}">
                <a16:creationId xmlns:a16="http://schemas.microsoft.com/office/drawing/2014/main" id="{F72F6083-A3E8-4F1A-8367-3E32CD8DBE2A}"/>
              </a:ext>
            </a:extLst>
          </p:cNvPr>
          <p:cNvSpPr/>
          <p:nvPr/>
        </p:nvSpPr>
        <p:spPr>
          <a:xfrm>
            <a:off x="43659" y="6567069"/>
            <a:ext cx="6128542" cy="3024348"/>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endParaRPr lang="en-US" sz="2800" dirty="0"/>
          </a:p>
        </p:txBody>
      </p:sp>
      <p:sp>
        <p:nvSpPr>
          <p:cNvPr id="8" name="Rectangle 7">
            <a:extLst>
              <a:ext uri="{FF2B5EF4-FFF2-40B4-BE49-F238E27FC236}">
                <a16:creationId xmlns:a16="http://schemas.microsoft.com/office/drawing/2014/main" id="{68FC1508-A7C7-4499-99B9-2FEC49AB9AA1}"/>
              </a:ext>
            </a:extLst>
          </p:cNvPr>
          <p:cNvSpPr/>
          <p:nvPr/>
        </p:nvSpPr>
        <p:spPr>
          <a:xfrm>
            <a:off x="2529073" y="1021563"/>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Advantages</a:t>
            </a:r>
          </a:p>
        </p:txBody>
      </p:sp>
      <p:sp>
        <p:nvSpPr>
          <p:cNvPr id="10" name="Rectangle 9">
            <a:extLst>
              <a:ext uri="{FF2B5EF4-FFF2-40B4-BE49-F238E27FC236}">
                <a16:creationId xmlns:a16="http://schemas.microsoft.com/office/drawing/2014/main" id="{4104BB40-8E11-4613-932B-9EEEB193E36D}"/>
              </a:ext>
            </a:extLst>
          </p:cNvPr>
          <p:cNvSpPr/>
          <p:nvPr/>
        </p:nvSpPr>
        <p:spPr>
          <a:xfrm>
            <a:off x="2133600" y="5547085"/>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Disadvantages</a:t>
            </a:r>
          </a:p>
        </p:txBody>
      </p:sp>
      <p:sp>
        <p:nvSpPr>
          <p:cNvPr id="11" name="Rectangle 1">
            <a:extLst>
              <a:ext uri="{FF2B5EF4-FFF2-40B4-BE49-F238E27FC236}">
                <a16:creationId xmlns:a16="http://schemas.microsoft.com/office/drawing/2014/main" id="{3EAAF475-C73C-44B8-A913-A78E0A313FA0}"/>
              </a:ext>
            </a:extLst>
          </p:cNvPr>
          <p:cNvSpPr>
            <a:spLocks noChangeArrowheads="1"/>
          </p:cNvSpPr>
          <p:nvPr/>
        </p:nvSpPr>
        <p:spPr bwMode="auto">
          <a:xfrm>
            <a:off x="78295" y="1742863"/>
            <a:ext cx="6183596"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000" dirty="0">
                <a:solidFill>
                  <a:schemeClr val="bg1"/>
                </a:solidFill>
                <a:latin typeface="Arial" panose="020B0604020202020204" pitchFamily="34" charset="0"/>
              </a:rPr>
              <a:t> </a:t>
            </a:r>
          </a:p>
          <a:p>
            <a:pPr lvl="0" eaLnBrk="0" fontAlgn="base" hangingPunct="0">
              <a:spcBef>
                <a:spcPct val="0"/>
              </a:spcBef>
              <a:spcAft>
                <a:spcPct val="0"/>
              </a:spcAft>
              <a:buFontTx/>
              <a:buAutoNum type="arabicPeriod"/>
            </a:pPr>
            <a:r>
              <a:rPr lang="en-US" altLang="en-US" b="1" dirty="0">
                <a:solidFill>
                  <a:schemeClr val="bg1"/>
                </a:solidFill>
                <a:latin typeface="Arial" panose="020B0604020202020204" pitchFamily="34" charset="0"/>
              </a:rPr>
              <a:t> Diverse Problem Set</a:t>
            </a:r>
            <a:r>
              <a:rPr lang="en-US" altLang="en-US" dirty="0">
                <a:solidFill>
                  <a:schemeClr val="bg1"/>
                </a:solidFill>
                <a:latin typeface="Arial" panose="020B0604020202020204" pitchFamily="34" charset="0"/>
              </a:rPr>
              <a:t>: Categorized by company and topic. </a:t>
            </a:r>
          </a:p>
          <a:p>
            <a:pPr lvl="0" eaLnBrk="0" fontAlgn="base" hangingPunct="0">
              <a:spcBef>
                <a:spcPct val="0"/>
              </a:spcBef>
              <a:spcAft>
                <a:spcPct val="0"/>
              </a:spcAft>
              <a:buFontTx/>
              <a:buAutoNum type="arabicPeriod"/>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2"/>
            </a:pPr>
            <a:r>
              <a:rPr lang="en-US" altLang="en-US" b="1" dirty="0">
                <a:solidFill>
                  <a:schemeClr val="bg1"/>
                </a:solidFill>
                <a:latin typeface="Arial" panose="020B0604020202020204" pitchFamily="34" charset="0"/>
              </a:rPr>
              <a:t> Integrated Code Editor</a:t>
            </a:r>
            <a:r>
              <a:rPr lang="en-US" altLang="en-US" dirty="0">
                <a:solidFill>
                  <a:schemeClr val="bg1"/>
                </a:solidFill>
                <a:latin typeface="Arial" panose="020B0604020202020204" pitchFamily="34" charset="0"/>
              </a:rPr>
              <a:t>: Supports multiple programming languages. </a:t>
            </a:r>
          </a:p>
          <a:p>
            <a:pPr lvl="0" eaLnBrk="0" fontAlgn="base" hangingPunct="0">
              <a:spcBef>
                <a:spcPct val="0"/>
              </a:spcBef>
              <a:spcAft>
                <a:spcPct val="0"/>
              </a:spcAft>
              <a:buFontTx/>
              <a:buAutoNum type="arabicPeriod" startAt="2"/>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3"/>
            </a:pPr>
            <a:r>
              <a:rPr lang="en-US" altLang="en-US" b="1" dirty="0">
                <a:solidFill>
                  <a:schemeClr val="bg1"/>
                </a:solidFill>
                <a:latin typeface="Arial" panose="020B0604020202020204" pitchFamily="34" charset="0"/>
              </a:rPr>
              <a:t> Community Engagement: </a:t>
            </a:r>
            <a:r>
              <a:rPr lang="en-US" altLang="en-US" dirty="0">
                <a:solidFill>
                  <a:schemeClr val="bg1"/>
                </a:solidFill>
                <a:latin typeface="Arial" panose="020B0604020202020204" pitchFamily="34" charset="0"/>
              </a:rPr>
              <a:t>Discussions and shared solutions. </a:t>
            </a:r>
          </a:p>
          <a:p>
            <a:pPr lvl="0" eaLnBrk="0" fontAlgn="base" hangingPunct="0">
              <a:spcBef>
                <a:spcPct val="0"/>
              </a:spcBef>
              <a:spcAft>
                <a:spcPct val="0"/>
              </a:spcAft>
            </a:pPr>
            <a:endParaRPr lang="en-US" altLang="en-US" sz="2000" dirty="0">
              <a:solidFill>
                <a:schemeClr val="bg1"/>
              </a:solidFill>
              <a:latin typeface="Arial" panose="020B0604020202020204" pitchFamily="34" charset="0"/>
            </a:endParaRPr>
          </a:p>
        </p:txBody>
      </p:sp>
      <p:sp>
        <p:nvSpPr>
          <p:cNvPr id="12" name="Rectangle 2">
            <a:extLst>
              <a:ext uri="{FF2B5EF4-FFF2-40B4-BE49-F238E27FC236}">
                <a16:creationId xmlns:a16="http://schemas.microsoft.com/office/drawing/2014/main" id="{D058D352-8AA3-4A4E-9E8F-53AA6AB39FA0}"/>
              </a:ext>
            </a:extLst>
          </p:cNvPr>
          <p:cNvSpPr>
            <a:spLocks noChangeArrowheads="1"/>
          </p:cNvSpPr>
          <p:nvPr/>
        </p:nvSpPr>
        <p:spPr bwMode="auto">
          <a:xfrm>
            <a:off x="19513" y="7354193"/>
            <a:ext cx="618359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b="1" dirty="0">
                <a:solidFill>
                  <a:schemeClr val="bg1"/>
                </a:solidFill>
                <a:latin typeface="Arial" panose="020B0604020202020204" pitchFamily="34" charset="0"/>
              </a:rPr>
              <a:t>1. Limited to Own Problems</a:t>
            </a:r>
            <a:r>
              <a:rPr lang="en-US" altLang="en-US" dirty="0">
                <a:solidFill>
                  <a:schemeClr val="bg1"/>
                </a:solidFill>
                <a:latin typeface="Arial" panose="020B0604020202020204" pitchFamily="34" charset="0"/>
              </a:rPr>
              <a:t>: No integration with other platforms.</a:t>
            </a:r>
          </a:p>
          <a:p>
            <a:pPr marL="514350" lvl="0" indent="-514350" eaLnBrk="0" fontAlgn="base" hangingPunct="0">
              <a:spcBef>
                <a:spcPct val="0"/>
              </a:spcBef>
              <a:spcAft>
                <a:spcPct val="0"/>
              </a:spcAft>
              <a:buAutoNum type="arabicPeriod"/>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pPr>
            <a:r>
              <a:rPr lang="en-US" altLang="en-US" b="1" dirty="0">
                <a:solidFill>
                  <a:schemeClr val="bg1"/>
                </a:solidFill>
                <a:latin typeface="Arial" panose="020B0604020202020204" pitchFamily="34" charset="0"/>
              </a:rPr>
              <a:t>2. Paywall Restrictions</a:t>
            </a:r>
            <a:r>
              <a:rPr lang="en-US" altLang="en-US" dirty="0">
                <a:solidFill>
                  <a:schemeClr val="bg1"/>
                </a:solidFill>
                <a:latin typeface="Arial" panose="020B0604020202020204" pitchFamily="34" charset="0"/>
              </a:rPr>
              <a:t>: Some features require payment, reducing accessibility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54BCC552-DFB5-4462-86ED-751B4E9CD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806" y="1804529"/>
            <a:ext cx="11595194" cy="8482471"/>
          </a:xfrm>
          <a:prstGeom prst="rect">
            <a:avLst/>
          </a:prstGeom>
        </p:spPr>
      </p:pic>
    </p:spTree>
    <p:extLst>
      <p:ext uri="{BB962C8B-B14F-4D97-AF65-F5344CB8AC3E}">
        <p14:creationId xmlns:p14="http://schemas.microsoft.com/office/powerpoint/2010/main" val="49535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736259" y="9052889"/>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839696" y="9715463"/>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305247" y="-71554"/>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4223408" y="-120139"/>
            <a:ext cx="10134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000" spc="349" dirty="0" err="1">
                <a:solidFill>
                  <a:srgbClr val="FFFFFF"/>
                </a:solidFill>
                <a:latin typeface="Calibri (Body)"/>
                <a:ea typeface="Fira Sans Light"/>
                <a:cs typeface="Fira Sans Light"/>
                <a:sym typeface="Fira Sans Light"/>
              </a:rPr>
              <a:t>Vjudge</a:t>
            </a:r>
            <a:endParaRPr lang="en-US" sz="7000" spc="349" dirty="0">
              <a:solidFill>
                <a:srgbClr val="FFFFFF"/>
              </a:solidFill>
              <a:latin typeface="Calibri (Body)"/>
              <a:ea typeface="Fira Sans Light"/>
              <a:cs typeface="Fira Sans Light"/>
              <a:sym typeface="Fira Sans Light"/>
            </a:endParaRPr>
          </a:p>
        </p:txBody>
      </p:sp>
      <p:sp>
        <p:nvSpPr>
          <p:cNvPr id="2" name="Rectangle: Diagonal Corners Rounded 1">
            <a:extLst>
              <a:ext uri="{FF2B5EF4-FFF2-40B4-BE49-F238E27FC236}">
                <a16:creationId xmlns:a16="http://schemas.microsoft.com/office/drawing/2014/main" id="{A5FFBE19-985E-4501-AB43-6B09F92DCF50}"/>
              </a:ext>
            </a:extLst>
          </p:cNvPr>
          <p:cNvSpPr/>
          <p:nvPr/>
        </p:nvSpPr>
        <p:spPr>
          <a:xfrm>
            <a:off x="43659" y="1722326"/>
            <a:ext cx="5632605" cy="2882391"/>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Diagonal Corners Rounded 6">
            <a:extLst>
              <a:ext uri="{FF2B5EF4-FFF2-40B4-BE49-F238E27FC236}">
                <a16:creationId xmlns:a16="http://schemas.microsoft.com/office/drawing/2014/main" id="{F72F6083-A3E8-4F1A-8367-3E32CD8DBE2A}"/>
              </a:ext>
            </a:extLst>
          </p:cNvPr>
          <p:cNvSpPr/>
          <p:nvPr/>
        </p:nvSpPr>
        <p:spPr>
          <a:xfrm>
            <a:off x="43659" y="6567069"/>
            <a:ext cx="5632606" cy="3024348"/>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endParaRPr lang="en-US" sz="2800" dirty="0"/>
          </a:p>
        </p:txBody>
      </p:sp>
      <p:sp>
        <p:nvSpPr>
          <p:cNvPr id="8" name="Rectangle 7">
            <a:extLst>
              <a:ext uri="{FF2B5EF4-FFF2-40B4-BE49-F238E27FC236}">
                <a16:creationId xmlns:a16="http://schemas.microsoft.com/office/drawing/2014/main" id="{68FC1508-A7C7-4499-99B9-2FEC49AB9AA1}"/>
              </a:ext>
            </a:extLst>
          </p:cNvPr>
          <p:cNvSpPr/>
          <p:nvPr/>
        </p:nvSpPr>
        <p:spPr>
          <a:xfrm>
            <a:off x="2529073" y="1021563"/>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Advantages</a:t>
            </a:r>
          </a:p>
        </p:txBody>
      </p:sp>
      <p:sp>
        <p:nvSpPr>
          <p:cNvPr id="10" name="Rectangle 9">
            <a:extLst>
              <a:ext uri="{FF2B5EF4-FFF2-40B4-BE49-F238E27FC236}">
                <a16:creationId xmlns:a16="http://schemas.microsoft.com/office/drawing/2014/main" id="{4104BB40-8E11-4613-932B-9EEEB193E36D}"/>
              </a:ext>
            </a:extLst>
          </p:cNvPr>
          <p:cNvSpPr/>
          <p:nvPr/>
        </p:nvSpPr>
        <p:spPr>
          <a:xfrm>
            <a:off x="2133600" y="5547085"/>
            <a:ext cx="2324736"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Disadvantages</a:t>
            </a:r>
          </a:p>
        </p:txBody>
      </p:sp>
      <p:sp>
        <p:nvSpPr>
          <p:cNvPr id="11" name="Rectangle 1">
            <a:extLst>
              <a:ext uri="{FF2B5EF4-FFF2-40B4-BE49-F238E27FC236}">
                <a16:creationId xmlns:a16="http://schemas.microsoft.com/office/drawing/2014/main" id="{3EAAF475-C73C-44B8-A913-A78E0A313FA0}"/>
              </a:ext>
            </a:extLst>
          </p:cNvPr>
          <p:cNvSpPr>
            <a:spLocks noChangeArrowheads="1"/>
          </p:cNvSpPr>
          <p:nvPr/>
        </p:nvSpPr>
        <p:spPr bwMode="auto">
          <a:xfrm>
            <a:off x="43658" y="1974201"/>
            <a:ext cx="52371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1- Multi-Language Support</a:t>
            </a:r>
            <a:r>
              <a:rPr kumimoji="0" lang="en-US" altLang="en-US" sz="1800" b="0" i="0" u="none" strike="noStrike" cap="none" normalizeH="0" baseline="0" dirty="0">
                <a:ln>
                  <a:noFill/>
                </a:ln>
                <a:solidFill>
                  <a:schemeClr val="bg1"/>
                </a:solidFill>
                <a:effectLst/>
                <a:latin typeface="Arial" panose="020B0604020202020204" pitchFamily="34" charset="0"/>
              </a:rPr>
              <a:t>: Supports various programming languages via integrated online judges.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2- Online Judge Integration</a:t>
            </a:r>
            <a:r>
              <a:rPr kumimoji="0" lang="en-US" altLang="en-US" sz="1800" b="0" i="0" u="none" strike="noStrike" cap="none" normalizeH="0" baseline="0" dirty="0">
                <a:ln>
                  <a:noFill/>
                </a:ln>
                <a:solidFill>
                  <a:schemeClr val="bg1"/>
                </a:solidFill>
                <a:effectLst/>
                <a:latin typeface="Arial" panose="020B0604020202020204" pitchFamily="34" charset="0"/>
              </a:rPr>
              <a:t>: Access problems from multiple platforms in one place.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3- Group Contests</a:t>
            </a:r>
            <a:r>
              <a:rPr kumimoji="0" lang="en-US" altLang="en-US" sz="1800" b="0" i="0" u="none" strike="noStrike" cap="none" normalizeH="0" baseline="0" dirty="0">
                <a:ln>
                  <a:noFill/>
                </a:ln>
                <a:solidFill>
                  <a:schemeClr val="bg1"/>
                </a:solidFill>
                <a:effectLst/>
                <a:latin typeface="Arial" panose="020B0604020202020204" pitchFamily="34" charset="0"/>
              </a:rPr>
              <a:t>: Enables team competitions for learning and collaboration.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4- Skill Development</a:t>
            </a:r>
            <a:r>
              <a:rPr kumimoji="0" lang="en-US" altLang="en-US" sz="1800" b="0" i="0" u="none" strike="noStrike" cap="none" normalizeH="0" baseline="0" dirty="0">
                <a:ln>
                  <a:noFill/>
                </a:ln>
                <a:solidFill>
                  <a:schemeClr val="bg1"/>
                </a:solidFill>
                <a:effectLst/>
                <a:latin typeface="Arial" panose="020B0604020202020204" pitchFamily="34" charset="0"/>
              </a:rPr>
              <a:t>: Encourages strategy sharing and interview preparation. </a:t>
            </a:r>
          </a:p>
        </p:txBody>
      </p:sp>
      <p:sp>
        <p:nvSpPr>
          <p:cNvPr id="12" name="Rectangle 2">
            <a:extLst>
              <a:ext uri="{FF2B5EF4-FFF2-40B4-BE49-F238E27FC236}">
                <a16:creationId xmlns:a16="http://schemas.microsoft.com/office/drawing/2014/main" id="{D058D352-8AA3-4A4E-9E8F-53AA6AB39FA0}"/>
              </a:ext>
            </a:extLst>
          </p:cNvPr>
          <p:cNvSpPr>
            <a:spLocks noChangeArrowheads="1"/>
          </p:cNvSpPr>
          <p:nvPr/>
        </p:nvSpPr>
        <p:spPr bwMode="auto">
          <a:xfrm>
            <a:off x="19513" y="6800194"/>
            <a:ext cx="563260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1- Limited Team Features</a:t>
            </a:r>
            <a:r>
              <a:rPr kumimoji="0" lang="en-US" altLang="en-US" sz="1800" b="0" i="0" u="none" strike="noStrike" cap="none" normalizeH="0" baseline="0" dirty="0">
                <a:ln>
                  <a:noFill/>
                </a:ln>
                <a:solidFill>
                  <a:schemeClr val="bg1"/>
                </a:solidFill>
                <a:effectLst/>
                <a:latin typeface="Arial" panose="020B0604020202020204" pitchFamily="34" charset="0"/>
              </a:rPr>
              <a:t>: No tools for team management, collaboration, or team-specific scoreboards.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2- No Blog Section</a:t>
            </a:r>
            <a:r>
              <a:rPr kumimoji="0" lang="en-US" altLang="en-US" sz="1800" b="0" i="0" u="none" strike="noStrike" cap="none" normalizeH="0" baseline="0" dirty="0">
                <a:ln>
                  <a:noFill/>
                </a:ln>
                <a:solidFill>
                  <a:schemeClr val="bg1"/>
                </a:solidFill>
                <a:effectLst/>
                <a:latin typeface="Arial" panose="020B0604020202020204" pitchFamily="34" charset="0"/>
              </a:rPr>
              <a:t>: Lacks a feature for sharing techniques, solutions, or tips interactively.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3- No Private Problem Creation</a:t>
            </a:r>
            <a:r>
              <a:rPr kumimoji="0" lang="en-US" altLang="en-US" sz="1800" b="0" i="0" u="none" strike="noStrike" cap="none" normalizeH="0" baseline="0" dirty="0">
                <a:ln>
                  <a:noFill/>
                </a:ln>
                <a:solidFill>
                  <a:schemeClr val="bg1"/>
                </a:solidFill>
                <a:effectLst/>
                <a:latin typeface="Arial" panose="020B0604020202020204" pitchFamily="34" charset="0"/>
              </a:rPr>
              <a:t>: Users can’t create or share custom problems.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4- Restricted Problem Flexibility</a:t>
            </a:r>
            <a:r>
              <a:rPr kumimoji="0" lang="en-US" altLang="en-US" sz="1800" b="0" i="0" u="none" strike="noStrike" cap="none" normalizeH="0" baseline="0" dirty="0">
                <a:ln>
                  <a:noFill/>
                </a:ln>
                <a:solidFill>
                  <a:schemeClr val="bg1"/>
                </a:solidFill>
                <a:effectLst/>
                <a:latin typeface="Arial" panose="020B0604020202020204" pitchFamily="34" charset="0"/>
              </a:rPr>
              <a:t>: Limited options for individual or team-specific training. </a:t>
            </a:r>
          </a:p>
        </p:txBody>
      </p:sp>
      <p:pic>
        <p:nvPicPr>
          <p:cNvPr id="19" name="Picture 18">
            <a:extLst>
              <a:ext uri="{FF2B5EF4-FFF2-40B4-BE49-F238E27FC236}">
                <a16:creationId xmlns:a16="http://schemas.microsoft.com/office/drawing/2014/main" id="{C52DC179-9025-400C-82FD-2B1933C1B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828" y="1364462"/>
            <a:ext cx="12588659" cy="8922538"/>
          </a:xfrm>
          <a:prstGeom prst="rect">
            <a:avLst/>
          </a:prstGeom>
        </p:spPr>
      </p:pic>
    </p:spTree>
    <p:extLst>
      <p:ext uri="{BB962C8B-B14F-4D97-AF65-F5344CB8AC3E}">
        <p14:creationId xmlns:p14="http://schemas.microsoft.com/office/powerpoint/2010/main" val="203791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rot="1123159">
            <a:off x="11955321" y="-6744306"/>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p:sp>
        <p:nvSpPr>
          <p:cNvPr id="8" name="Freeform 8"/>
          <p:cNvSpPr/>
          <p:nvPr/>
        </p:nvSpPr>
        <p:spPr>
          <a:xfrm rot="1123159">
            <a:off x="-7856679" y="-4114800"/>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mc:AlternateContent xmlns:mc="http://schemas.openxmlformats.org/markup-compatibility/2006" xmlns:a14="http://schemas.microsoft.com/office/drawing/2010/main">
        <mc:Choice Requires="a14">
          <p:graphicFrame>
            <p:nvGraphicFramePr>
              <p:cNvPr id="28" name="Table 28">
                <a:extLst>
                  <a:ext uri="{FF2B5EF4-FFF2-40B4-BE49-F238E27FC236}">
                    <a16:creationId xmlns:a16="http://schemas.microsoft.com/office/drawing/2014/main" id="{EBD4DD88-1CF4-42C5-A186-DB46875494BA}"/>
                  </a:ext>
                </a:extLst>
              </p:cNvPr>
              <p:cNvGraphicFramePr>
                <a:graphicFrameLocks noGrp="1"/>
              </p:cNvGraphicFramePr>
              <p:nvPr>
                <p:extLst>
                  <p:ext uri="{D42A27DB-BD31-4B8C-83A1-F6EECF244321}">
                    <p14:modId xmlns:p14="http://schemas.microsoft.com/office/powerpoint/2010/main" val="2729469027"/>
                  </p:ext>
                </p:extLst>
              </p:nvPr>
            </p:nvGraphicFramePr>
            <p:xfrm>
              <a:off x="0" y="1123866"/>
              <a:ext cx="18288001" cy="9162007"/>
            </p:xfrm>
            <a:graphic>
              <a:graphicData uri="http://schemas.openxmlformats.org/drawingml/2006/table">
                <a:tbl>
                  <a:tblPr firstRow="1" bandRow="1">
                    <a:tableStyleId>{E269D01E-BC32-4049-B463-5C60D7B0CCD2}</a:tableStyleId>
                  </a:tblPr>
                  <a:tblGrid>
                    <a:gridCol w="7239000">
                      <a:extLst>
                        <a:ext uri="{9D8B030D-6E8A-4147-A177-3AD203B41FA5}">
                          <a16:colId xmlns:a16="http://schemas.microsoft.com/office/drawing/2014/main" val="4294832837"/>
                        </a:ext>
                      </a:extLst>
                    </a:gridCol>
                    <a:gridCol w="3733800">
                      <a:extLst>
                        <a:ext uri="{9D8B030D-6E8A-4147-A177-3AD203B41FA5}">
                          <a16:colId xmlns:a16="http://schemas.microsoft.com/office/drawing/2014/main" val="3681359325"/>
                        </a:ext>
                      </a:extLst>
                    </a:gridCol>
                    <a:gridCol w="3657600">
                      <a:extLst>
                        <a:ext uri="{9D8B030D-6E8A-4147-A177-3AD203B41FA5}">
                          <a16:colId xmlns:a16="http://schemas.microsoft.com/office/drawing/2014/main" val="2327446835"/>
                        </a:ext>
                      </a:extLst>
                    </a:gridCol>
                    <a:gridCol w="3657601">
                      <a:extLst>
                        <a:ext uri="{9D8B030D-6E8A-4147-A177-3AD203B41FA5}">
                          <a16:colId xmlns:a16="http://schemas.microsoft.com/office/drawing/2014/main" val="749897541"/>
                        </a:ext>
                      </a:extLst>
                    </a:gridCol>
                  </a:tblGrid>
                  <a:tr h="889533">
                    <a:tc>
                      <a:txBody>
                        <a:bodyPr/>
                        <a:lstStyle/>
                        <a:p>
                          <a:pPr marL="0" indent="0" algn="ctr">
                            <a:buFontTx/>
                            <a:buNone/>
                          </a:pPr>
                          <a:r>
                            <a:rPr lang="en-US" sz="4800" dirty="0"/>
                            <a:t>Feature</a:t>
                          </a:r>
                        </a:p>
                      </a:txBody>
                      <a:tcPr/>
                    </a:tc>
                    <a:tc>
                      <a:txBody>
                        <a:bodyPr/>
                        <a:lstStyle/>
                        <a:p>
                          <a:pPr marL="0" indent="0" algn="ctr">
                            <a:buFontTx/>
                            <a:buNone/>
                          </a:pPr>
                          <a:r>
                            <a:rPr lang="en-US" sz="4800" dirty="0"/>
                            <a:t>DPPS</a:t>
                          </a:r>
                        </a:p>
                      </a:txBody>
                      <a:tcPr/>
                    </a:tc>
                    <a:tc>
                      <a:txBody>
                        <a:bodyPr/>
                        <a:lstStyle/>
                        <a:p>
                          <a:pPr marL="0" indent="0" algn="ctr">
                            <a:buFontTx/>
                            <a:buNone/>
                          </a:pPr>
                          <a:r>
                            <a:rPr lang="en-US" sz="4800" dirty="0" err="1"/>
                            <a:t>Vjudge</a:t>
                          </a:r>
                          <a:endParaRPr lang="en-US" sz="4800" dirty="0"/>
                        </a:p>
                      </a:txBody>
                      <a:tcPr/>
                    </a:tc>
                    <a:tc>
                      <a:txBody>
                        <a:bodyPr/>
                        <a:lstStyle/>
                        <a:p>
                          <a:pPr marL="0" indent="0" algn="ctr">
                            <a:buFontTx/>
                            <a:buNone/>
                          </a:pPr>
                          <a:r>
                            <a:rPr lang="en-US" sz="4800" dirty="0" err="1"/>
                            <a:t>Codeforecs</a:t>
                          </a:r>
                          <a:endParaRPr lang="en-US" sz="4800" dirty="0"/>
                        </a:p>
                      </a:txBody>
                      <a:tcPr/>
                    </a:tc>
                    <a:extLst>
                      <a:ext uri="{0D108BD9-81ED-4DB2-BD59-A6C34878D82A}">
                        <a16:rowId xmlns:a16="http://schemas.microsoft.com/office/drawing/2014/main" val="1788404425"/>
                      </a:ext>
                    </a:extLst>
                  </a:tr>
                  <a:tr h="1036707">
                    <a:tc>
                      <a:txBody>
                        <a:bodyPr/>
                        <a:lstStyle/>
                        <a:p>
                          <a:pPr marL="0" indent="0">
                            <a:buFontTx/>
                            <a:buNone/>
                          </a:pPr>
                          <a:r>
                            <a:rPr lang="en-US" sz="3600" dirty="0"/>
                            <a:t>Online Judge Integration</a:t>
                          </a:r>
                        </a:p>
                      </a:txBody>
                      <a:tcPr/>
                    </a:tc>
                    <a:tc>
                      <a:txBody>
                        <a:bodyPr/>
                        <a:lstStyle/>
                        <a:p>
                          <a:pPr marL="0" indent="0">
                            <a:buFontTx/>
                            <a:buNone/>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indent="0">
                            <a:buFontTx/>
                            <a:buNone/>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sym typeface="Wingdings" panose="05000000000000000000" pitchFamily="2" charset="2"/>
                                  </a:rPr>
                                  <m:t></m:t>
                                </m:r>
                              </m:oMath>
                            </m:oMathPara>
                          </a14:m>
                          <a:endParaRPr lang="en-US" sz="4400" dirty="0"/>
                        </a:p>
                      </a:txBody>
                      <a:tcPr/>
                    </a:tc>
                    <a:extLst>
                      <a:ext uri="{0D108BD9-81ED-4DB2-BD59-A6C34878D82A}">
                        <a16:rowId xmlns:a16="http://schemas.microsoft.com/office/drawing/2014/main" val="1864425100"/>
                      </a:ext>
                    </a:extLst>
                  </a:tr>
                  <a:tr h="1036707">
                    <a:tc>
                      <a:txBody>
                        <a:bodyPr/>
                        <a:lstStyle/>
                        <a:p>
                          <a:pPr marL="0" indent="0">
                            <a:buFontTx/>
                            <a:buNone/>
                          </a:pPr>
                          <a:r>
                            <a:rPr lang="en-US" sz="3600" dirty="0"/>
                            <a:t>Chatbot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770047269"/>
                      </a:ext>
                    </a:extLst>
                  </a:tr>
                  <a:tr h="1047922">
                    <a:tc>
                      <a:txBody>
                        <a:bodyPr/>
                        <a:lstStyle/>
                        <a:p>
                          <a:pPr marL="0" indent="0">
                            <a:buFontTx/>
                            <a:buNone/>
                          </a:pPr>
                          <a:r>
                            <a:rPr lang="en-US" sz="3600" dirty="0"/>
                            <a:t>Coach Account &amp; Blog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945538512"/>
                      </a:ext>
                    </a:extLst>
                  </a:tr>
                  <a:tr h="1036707">
                    <a:tc>
                      <a:txBody>
                        <a:bodyPr/>
                        <a:lstStyle/>
                        <a:p>
                          <a:pPr marL="0" indent="0">
                            <a:buFontTx/>
                            <a:buNone/>
                          </a:pPr>
                          <a:r>
                            <a:rPr lang="en-US" sz="3600" dirty="0"/>
                            <a:t>Create Group Contests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3460886153"/>
                      </a:ext>
                    </a:extLst>
                  </a:tr>
                  <a:tr h="1036707">
                    <a:tc>
                      <a:txBody>
                        <a:bodyPr/>
                        <a:lstStyle/>
                        <a:p>
                          <a:pPr marL="0" indent="0">
                            <a:buFontTx/>
                            <a:buNone/>
                          </a:pPr>
                          <a:r>
                            <a:rPr lang="en-US" sz="3600" dirty="0"/>
                            <a:t>Team Contest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2752459804"/>
                      </a:ext>
                    </a:extLst>
                  </a:tr>
                  <a:tr h="1036707">
                    <a:tc>
                      <a:txBody>
                        <a:bodyPr/>
                        <a:lstStyle/>
                        <a:p>
                          <a:pPr marL="0" indent="0">
                            <a:buFontTx/>
                            <a:buNone/>
                          </a:pPr>
                          <a:r>
                            <a:rPr lang="en-US" sz="3600" dirty="0"/>
                            <a:t>Private Problem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2917161206"/>
                      </a:ext>
                    </a:extLst>
                  </a:tr>
                  <a:tr h="1036707">
                    <a:tc>
                      <a:txBody>
                        <a:bodyPr/>
                        <a:lstStyle/>
                        <a:p>
                          <a:pPr marL="0" indent="0">
                            <a:buFontTx/>
                            <a:buNone/>
                          </a:pPr>
                          <a:r>
                            <a:rPr lang="en-US" sz="3600" dirty="0"/>
                            <a:t>Interactive Blog Section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4000" i="1" smtClean="0">
                                    <a:latin typeface="Cambria Math" panose="02040503050406030204" pitchFamily="18" charset="0"/>
                                    <a:sym typeface="Wingdings" panose="05000000000000000000" pitchFamily="2" charset="2"/>
                                  </a:rPr>
                                  <m:t></m:t>
                                </m:r>
                              </m:oMath>
                            </m:oMathPara>
                          </a14:m>
                          <a:endParaRPr lang="en-US" sz="4000" dirty="0"/>
                        </a:p>
                        <a:p>
                          <a:pPr marL="0" indent="0">
                            <a:buFontTx/>
                            <a:buNone/>
                          </a:pPr>
                          <a:endParaRPr lang="en-US" dirty="0"/>
                        </a:p>
                      </a:txBody>
                      <a:tcPr/>
                    </a:tc>
                    <a:extLst>
                      <a:ext uri="{0D108BD9-81ED-4DB2-BD59-A6C34878D82A}">
                        <a16:rowId xmlns:a16="http://schemas.microsoft.com/office/drawing/2014/main" val="3232275025"/>
                      </a:ext>
                    </a:extLst>
                  </a:tr>
                  <a:tr h="1004310">
                    <a:tc>
                      <a:txBody>
                        <a:bodyPr/>
                        <a:lstStyle/>
                        <a:p>
                          <a:pPr marL="0" indent="0">
                            <a:buFontTx/>
                            <a:buNone/>
                          </a:pPr>
                          <a:r>
                            <a:rPr lang="en-US" sz="3600" dirty="0"/>
                            <a:t>Supported Programming Languages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3600" i="1" smtClean="0">
                                    <a:latin typeface="Cambria Math" panose="02040503050406030204" pitchFamily="18" charset="0"/>
                                    <a:sym typeface="Wingdings" panose="05000000000000000000" pitchFamily="2" charset="2"/>
                                  </a:rPr>
                                  <m:t></m:t>
                                </m:r>
                              </m:oMath>
                            </m:oMathPara>
                          </a14:m>
                          <a:endParaRPr lang="en-US" sz="3600" dirty="0"/>
                        </a:p>
                        <a:p>
                          <a:pPr marL="0" indent="0">
                            <a:buFontTx/>
                            <a:buNone/>
                          </a:pPr>
                          <a:endParaRPr lang="en-US" dirty="0"/>
                        </a:p>
                      </a:txBody>
                      <a:tcPr/>
                    </a:tc>
                    <a:extLst>
                      <a:ext uri="{0D108BD9-81ED-4DB2-BD59-A6C34878D82A}">
                        <a16:rowId xmlns:a16="http://schemas.microsoft.com/office/drawing/2014/main" val="995662834"/>
                      </a:ext>
                    </a:extLst>
                  </a:tr>
                </a:tbl>
              </a:graphicData>
            </a:graphic>
          </p:graphicFrame>
        </mc:Choice>
        <mc:Fallback xmlns="">
          <p:graphicFrame>
            <p:nvGraphicFramePr>
              <p:cNvPr id="28" name="Table 28">
                <a:extLst>
                  <a:ext uri="{FF2B5EF4-FFF2-40B4-BE49-F238E27FC236}">
                    <a16:creationId xmlns:a16="http://schemas.microsoft.com/office/drawing/2014/main" id="{EBD4DD88-1CF4-42C5-A186-DB46875494BA}"/>
                  </a:ext>
                </a:extLst>
              </p:cNvPr>
              <p:cNvGraphicFramePr>
                <a:graphicFrameLocks noGrp="1"/>
              </p:cNvGraphicFramePr>
              <p:nvPr>
                <p:extLst>
                  <p:ext uri="{D42A27DB-BD31-4B8C-83A1-F6EECF244321}">
                    <p14:modId xmlns:p14="http://schemas.microsoft.com/office/powerpoint/2010/main" val="2729469027"/>
                  </p:ext>
                </p:extLst>
              </p:nvPr>
            </p:nvGraphicFramePr>
            <p:xfrm>
              <a:off x="0" y="1123866"/>
              <a:ext cx="18288001" cy="9162007"/>
            </p:xfrm>
            <a:graphic>
              <a:graphicData uri="http://schemas.openxmlformats.org/drawingml/2006/table">
                <a:tbl>
                  <a:tblPr firstRow="1" bandRow="1">
                    <a:tableStyleId>{E269D01E-BC32-4049-B463-5C60D7B0CCD2}</a:tableStyleId>
                  </a:tblPr>
                  <a:tblGrid>
                    <a:gridCol w="7239000">
                      <a:extLst>
                        <a:ext uri="{9D8B030D-6E8A-4147-A177-3AD203B41FA5}">
                          <a16:colId xmlns:a16="http://schemas.microsoft.com/office/drawing/2014/main" val="4294832837"/>
                        </a:ext>
                      </a:extLst>
                    </a:gridCol>
                    <a:gridCol w="3733800">
                      <a:extLst>
                        <a:ext uri="{9D8B030D-6E8A-4147-A177-3AD203B41FA5}">
                          <a16:colId xmlns:a16="http://schemas.microsoft.com/office/drawing/2014/main" val="3681359325"/>
                        </a:ext>
                      </a:extLst>
                    </a:gridCol>
                    <a:gridCol w="3657600">
                      <a:extLst>
                        <a:ext uri="{9D8B030D-6E8A-4147-A177-3AD203B41FA5}">
                          <a16:colId xmlns:a16="http://schemas.microsoft.com/office/drawing/2014/main" val="2327446835"/>
                        </a:ext>
                      </a:extLst>
                    </a:gridCol>
                    <a:gridCol w="3657601">
                      <a:extLst>
                        <a:ext uri="{9D8B030D-6E8A-4147-A177-3AD203B41FA5}">
                          <a16:colId xmlns:a16="http://schemas.microsoft.com/office/drawing/2014/main" val="749897541"/>
                        </a:ext>
                      </a:extLst>
                    </a:gridCol>
                  </a:tblGrid>
                  <a:tr h="889533">
                    <a:tc>
                      <a:txBody>
                        <a:bodyPr/>
                        <a:lstStyle/>
                        <a:p>
                          <a:pPr marL="0" indent="0" algn="ctr">
                            <a:buFontTx/>
                            <a:buNone/>
                          </a:pPr>
                          <a:r>
                            <a:rPr lang="en-US" sz="4800" dirty="0"/>
                            <a:t>Feature</a:t>
                          </a:r>
                        </a:p>
                      </a:txBody>
                      <a:tcPr/>
                    </a:tc>
                    <a:tc>
                      <a:txBody>
                        <a:bodyPr/>
                        <a:lstStyle/>
                        <a:p>
                          <a:pPr marL="0" indent="0" algn="ctr">
                            <a:buFontTx/>
                            <a:buNone/>
                          </a:pPr>
                          <a:r>
                            <a:rPr lang="en-US" sz="4800" dirty="0"/>
                            <a:t>DPPS</a:t>
                          </a:r>
                        </a:p>
                      </a:txBody>
                      <a:tcPr/>
                    </a:tc>
                    <a:tc>
                      <a:txBody>
                        <a:bodyPr/>
                        <a:lstStyle/>
                        <a:p>
                          <a:pPr marL="0" indent="0" algn="ctr">
                            <a:buFontTx/>
                            <a:buNone/>
                          </a:pPr>
                          <a:r>
                            <a:rPr lang="en-US" sz="4800" dirty="0" err="1"/>
                            <a:t>Vjudge</a:t>
                          </a:r>
                          <a:endParaRPr lang="en-US" sz="4800" dirty="0"/>
                        </a:p>
                      </a:txBody>
                      <a:tcPr/>
                    </a:tc>
                    <a:tc>
                      <a:txBody>
                        <a:bodyPr/>
                        <a:lstStyle/>
                        <a:p>
                          <a:pPr marL="0" indent="0" algn="ctr">
                            <a:buFontTx/>
                            <a:buNone/>
                          </a:pPr>
                          <a:r>
                            <a:rPr lang="en-US" sz="4800" dirty="0" err="1"/>
                            <a:t>Codeforecs</a:t>
                          </a:r>
                          <a:endParaRPr lang="en-US" sz="4800" dirty="0"/>
                        </a:p>
                      </a:txBody>
                      <a:tcPr/>
                    </a:tc>
                    <a:extLst>
                      <a:ext uri="{0D108BD9-81ED-4DB2-BD59-A6C34878D82A}">
                        <a16:rowId xmlns:a16="http://schemas.microsoft.com/office/drawing/2014/main" val="1788404425"/>
                      </a:ext>
                    </a:extLst>
                  </a:tr>
                  <a:tr h="1036707">
                    <a:tc>
                      <a:txBody>
                        <a:bodyPr/>
                        <a:lstStyle/>
                        <a:p>
                          <a:pPr marL="0" indent="0">
                            <a:buFontTx/>
                            <a:buNone/>
                          </a:pPr>
                          <a:r>
                            <a:rPr lang="en-US" sz="3600" dirty="0"/>
                            <a:t>Online Judge Integration</a:t>
                          </a:r>
                        </a:p>
                      </a:txBody>
                      <a:tcPr/>
                    </a:tc>
                    <a:tc>
                      <a:txBody>
                        <a:bodyPr/>
                        <a:lstStyle/>
                        <a:p>
                          <a:endParaRPr lang="en-US"/>
                        </a:p>
                      </a:txBody>
                      <a:tcPr>
                        <a:blipFill>
                          <a:blip r:embed="rId3"/>
                          <a:stretch>
                            <a:fillRect l="-195106" t="-98824" r="-197390" b="-705882"/>
                          </a:stretch>
                        </a:blipFill>
                      </a:tcPr>
                    </a:tc>
                    <a:tc>
                      <a:txBody>
                        <a:bodyPr/>
                        <a:lstStyle/>
                        <a:p>
                          <a:endParaRPr lang="en-US"/>
                        </a:p>
                      </a:txBody>
                      <a:tcPr>
                        <a:blipFill>
                          <a:blip r:embed="rId3"/>
                          <a:stretch>
                            <a:fillRect l="-301500" t="-98824" r="-101667" b="-705882"/>
                          </a:stretch>
                        </a:blipFill>
                      </a:tcPr>
                    </a:tc>
                    <a:tc>
                      <a:txBody>
                        <a:bodyPr/>
                        <a:lstStyle/>
                        <a:p>
                          <a:endParaRPr lang="en-US"/>
                        </a:p>
                      </a:txBody>
                      <a:tcPr>
                        <a:blipFill>
                          <a:blip r:embed="rId3"/>
                          <a:stretch>
                            <a:fillRect l="-401500" t="-98824" r="-1667" b="-705882"/>
                          </a:stretch>
                        </a:blipFill>
                      </a:tcPr>
                    </a:tc>
                    <a:extLst>
                      <a:ext uri="{0D108BD9-81ED-4DB2-BD59-A6C34878D82A}">
                        <a16:rowId xmlns:a16="http://schemas.microsoft.com/office/drawing/2014/main" val="1864425100"/>
                      </a:ext>
                    </a:extLst>
                  </a:tr>
                  <a:tr h="1036707">
                    <a:tc>
                      <a:txBody>
                        <a:bodyPr/>
                        <a:lstStyle/>
                        <a:p>
                          <a:pPr marL="0" indent="0">
                            <a:buFontTx/>
                            <a:buNone/>
                          </a:pPr>
                          <a:r>
                            <a:rPr lang="en-US" sz="3600" dirty="0"/>
                            <a:t>Chatbot</a:t>
                          </a:r>
                        </a:p>
                      </a:txBody>
                      <a:tcPr/>
                    </a:tc>
                    <a:tc>
                      <a:txBody>
                        <a:bodyPr/>
                        <a:lstStyle/>
                        <a:p>
                          <a:endParaRPr lang="en-US"/>
                        </a:p>
                      </a:txBody>
                      <a:tcPr>
                        <a:blipFill>
                          <a:blip r:embed="rId3"/>
                          <a:stretch>
                            <a:fillRect l="-195106" t="-198824" r="-197390" b="-605882"/>
                          </a:stretch>
                        </a:blipFill>
                      </a:tcPr>
                    </a:tc>
                    <a:tc>
                      <a:txBody>
                        <a:bodyPr/>
                        <a:lstStyle/>
                        <a:p>
                          <a:endParaRPr lang="en-US"/>
                        </a:p>
                      </a:txBody>
                      <a:tcPr>
                        <a:blipFill>
                          <a:blip r:embed="rId3"/>
                          <a:stretch>
                            <a:fillRect l="-301500" t="-198824" r="-101667" b="-605882"/>
                          </a:stretch>
                        </a:blipFill>
                      </a:tcPr>
                    </a:tc>
                    <a:tc>
                      <a:txBody>
                        <a:bodyPr/>
                        <a:lstStyle/>
                        <a:p>
                          <a:endParaRPr lang="en-US"/>
                        </a:p>
                      </a:txBody>
                      <a:tcPr>
                        <a:blipFill>
                          <a:blip r:embed="rId3"/>
                          <a:stretch>
                            <a:fillRect l="-401500" t="-198824" r="-1667" b="-605882"/>
                          </a:stretch>
                        </a:blipFill>
                      </a:tcPr>
                    </a:tc>
                    <a:extLst>
                      <a:ext uri="{0D108BD9-81ED-4DB2-BD59-A6C34878D82A}">
                        <a16:rowId xmlns:a16="http://schemas.microsoft.com/office/drawing/2014/main" val="770047269"/>
                      </a:ext>
                    </a:extLst>
                  </a:tr>
                  <a:tr h="1047922">
                    <a:tc>
                      <a:txBody>
                        <a:bodyPr/>
                        <a:lstStyle/>
                        <a:p>
                          <a:pPr marL="0" indent="0">
                            <a:buFontTx/>
                            <a:buNone/>
                          </a:pPr>
                          <a:r>
                            <a:rPr lang="en-US" sz="3600" dirty="0"/>
                            <a:t>Coach Account &amp; Blog</a:t>
                          </a:r>
                        </a:p>
                      </a:txBody>
                      <a:tcPr/>
                    </a:tc>
                    <a:tc>
                      <a:txBody>
                        <a:bodyPr/>
                        <a:lstStyle/>
                        <a:p>
                          <a:endParaRPr lang="en-US"/>
                        </a:p>
                      </a:txBody>
                      <a:tcPr>
                        <a:blipFill>
                          <a:blip r:embed="rId3"/>
                          <a:stretch>
                            <a:fillRect l="-195106" t="-295349" r="-197390" b="-498837"/>
                          </a:stretch>
                        </a:blipFill>
                      </a:tcPr>
                    </a:tc>
                    <a:tc>
                      <a:txBody>
                        <a:bodyPr/>
                        <a:lstStyle/>
                        <a:p>
                          <a:endParaRPr lang="en-US"/>
                        </a:p>
                      </a:txBody>
                      <a:tcPr>
                        <a:blipFill>
                          <a:blip r:embed="rId3"/>
                          <a:stretch>
                            <a:fillRect l="-301500" t="-295349" r="-101667" b="-498837"/>
                          </a:stretch>
                        </a:blipFill>
                      </a:tcPr>
                    </a:tc>
                    <a:tc>
                      <a:txBody>
                        <a:bodyPr/>
                        <a:lstStyle/>
                        <a:p>
                          <a:endParaRPr lang="en-US"/>
                        </a:p>
                      </a:txBody>
                      <a:tcPr>
                        <a:blipFill>
                          <a:blip r:embed="rId3"/>
                          <a:stretch>
                            <a:fillRect l="-401500" t="-295349" r="-1667" b="-498837"/>
                          </a:stretch>
                        </a:blipFill>
                      </a:tcPr>
                    </a:tc>
                    <a:extLst>
                      <a:ext uri="{0D108BD9-81ED-4DB2-BD59-A6C34878D82A}">
                        <a16:rowId xmlns:a16="http://schemas.microsoft.com/office/drawing/2014/main" val="945538512"/>
                      </a:ext>
                    </a:extLst>
                  </a:tr>
                  <a:tr h="1036707">
                    <a:tc>
                      <a:txBody>
                        <a:bodyPr/>
                        <a:lstStyle/>
                        <a:p>
                          <a:pPr marL="0" indent="0">
                            <a:buFontTx/>
                            <a:buNone/>
                          </a:pPr>
                          <a:r>
                            <a:rPr lang="en-US" sz="3600" dirty="0"/>
                            <a:t>Create Group Contests</a:t>
                          </a:r>
                        </a:p>
                      </a:txBody>
                      <a:tcPr/>
                    </a:tc>
                    <a:tc>
                      <a:txBody>
                        <a:bodyPr/>
                        <a:lstStyle/>
                        <a:p>
                          <a:endParaRPr lang="en-US"/>
                        </a:p>
                      </a:txBody>
                      <a:tcPr>
                        <a:blipFill>
                          <a:blip r:embed="rId3"/>
                          <a:stretch>
                            <a:fillRect l="-195106" t="-397661" r="-197390" b="-401754"/>
                          </a:stretch>
                        </a:blipFill>
                      </a:tcPr>
                    </a:tc>
                    <a:tc>
                      <a:txBody>
                        <a:bodyPr/>
                        <a:lstStyle/>
                        <a:p>
                          <a:endParaRPr lang="en-US"/>
                        </a:p>
                      </a:txBody>
                      <a:tcPr>
                        <a:blipFill>
                          <a:blip r:embed="rId3"/>
                          <a:stretch>
                            <a:fillRect l="-301500" t="-397661" r="-101667" b="-401754"/>
                          </a:stretch>
                        </a:blipFill>
                      </a:tcPr>
                    </a:tc>
                    <a:tc>
                      <a:txBody>
                        <a:bodyPr/>
                        <a:lstStyle/>
                        <a:p>
                          <a:endParaRPr lang="en-US"/>
                        </a:p>
                      </a:txBody>
                      <a:tcPr>
                        <a:blipFill>
                          <a:blip r:embed="rId3"/>
                          <a:stretch>
                            <a:fillRect l="-401500" t="-397661" r="-1667" b="-401754"/>
                          </a:stretch>
                        </a:blipFill>
                      </a:tcPr>
                    </a:tc>
                    <a:extLst>
                      <a:ext uri="{0D108BD9-81ED-4DB2-BD59-A6C34878D82A}">
                        <a16:rowId xmlns:a16="http://schemas.microsoft.com/office/drawing/2014/main" val="3460886153"/>
                      </a:ext>
                    </a:extLst>
                  </a:tr>
                  <a:tr h="1036707">
                    <a:tc>
                      <a:txBody>
                        <a:bodyPr/>
                        <a:lstStyle/>
                        <a:p>
                          <a:pPr marL="0" indent="0">
                            <a:buFontTx/>
                            <a:buNone/>
                          </a:pPr>
                          <a:r>
                            <a:rPr lang="en-US" sz="3600" dirty="0"/>
                            <a:t>Team Contest</a:t>
                          </a:r>
                        </a:p>
                      </a:txBody>
                      <a:tcPr/>
                    </a:tc>
                    <a:tc>
                      <a:txBody>
                        <a:bodyPr/>
                        <a:lstStyle/>
                        <a:p>
                          <a:endParaRPr lang="en-US"/>
                        </a:p>
                      </a:txBody>
                      <a:tcPr>
                        <a:blipFill>
                          <a:blip r:embed="rId3"/>
                          <a:stretch>
                            <a:fillRect l="-195106" t="-500588" r="-197390" b="-304118"/>
                          </a:stretch>
                        </a:blipFill>
                      </a:tcPr>
                    </a:tc>
                    <a:tc>
                      <a:txBody>
                        <a:bodyPr/>
                        <a:lstStyle/>
                        <a:p>
                          <a:endParaRPr lang="en-US"/>
                        </a:p>
                      </a:txBody>
                      <a:tcPr>
                        <a:blipFill>
                          <a:blip r:embed="rId3"/>
                          <a:stretch>
                            <a:fillRect l="-301500" t="-500588" r="-101667" b="-304118"/>
                          </a:stretch>
                        </a:blipFill>
                      </a:tcPr>
                    </a:tc>
                    <a:tc>
                      <a:txBody>
                        <a:bodyPr/>
                        <a:lstStyle/>
                        <a:p>
                          <a:endParaRPr lang="en-US"/>
                        </a:p>
                      </a:txBody>
                      <a:tcPr>
                        <a:blipFill>
                          <a:blip r:embed="rId3"/>
                          <a:stretch>
                            <a:fillRect l="-401500" t="-500588" r="-1667" b="-304118"/>
                          </a:stretch>
                        </a:blipFill>
                      </a:tcPr>
                    </a:tc>
                    <a:extLst>
                      <a:ext uri="{0D108BD9-81ED-4DB2-BD59-A6C34878D82A}">
                        <a16:rowId xmlns:a16="http://schemas.microsoft.com/office/drawing/2014/main" val="2752459804"/>
                      </a:ext>
                    </a:extLst>
                  </a:tr>
                  <a:tr h="1036707">
                    <a:tc>
                      <a:txBody>
                        <a:bodyPr/>
                        <a:lstStyle/>
                        <a:p>
                          <a:pPr marL="0" indent="0">
                            <a:buFontTx/>
                            <a:buNone/>
                          </a:pPr>
                          <a:r>
                            <a:rPr lang="en-US" sz="3600" dirty="0"/>
                            <a:t>Private Problem Access</a:t>
                          </a:r>
                        </a:p>
                      </a:txBody>
                      <a:tcPr/>
                    </a:tc>
                    <a:tc>
                      <a:txBody>
                        <a:bodyPr/>
                        <a:lstStyle/>
                        <a:p>
                          <a:endParaRPr lang="en-US"/>
                        </a:p>
                      </a:txBody>
                      <a:tcPr>
                        <a:blipFill>
                          <a:blip r:embed="rId3"/>
                          <a:stretch>
                            <a:fillRect l="-195106" t="-600588" r="-197390" b="-204118"/>
                          </a:stretch>
                        </a:blipFill>
                      </a:tcPr>
                    </a:tc>
                    <a:tc>
                      <a:txBody>
                        <a:bodyPr/>
                        <a:lstStyle/>
                        <a:p>
                          <a:endParaRPr lang="en-US"/>
                        </a:p>
                      </a:txBody>
                      <a:tcPr>
                        <a:blipFill>
                          <a:blip r:embed="rId3"/>
                          <a:stretch>
                            <a:fillRect l="-301500" t="-600588" r="-101667" b="-204118"/>
                          </a:stretch>
                        </a:blipFill>
                      </a:tcPr>
                    </a:tc>
                    <a:tc>
                      <a:txBody>
                        <a:bodyPr/>
                        <a:lstStyle/>
                        <a:p>
                          <a:endParaRPr lang="en-US"/>
                        </a:p>
                      </a:txBody>
                      <a:tcPr>
                        <a:blipFill>
                          <a:blip r:embed="rId3"/>
                          <a:stretch>
                            <a:fillRect l="-401500" t="-600588" r="-1667" b="-204118"/>
                          </a:stretch>
                        </a:blipFill>
                      </a:tcPr>
                    </a:tc>
                    <a:extLst>
                      <a:ext uri="{0D108BD9-81ED-4DB2-BD59-A6C34878D82A}">
                        <a16:rowId xmlns:a16="http://schemas.microsoft.com/office/drawing/2014/main" val="2917161206"/>
                      </a:ext>
                    </a:extLst>
                  </a:tr>
                  <a:tr h="1036707">
                    <a:tc>
                      <a:txBody>
                        <a:bodyPr/>
                        <a:lstStyle/>
                        <a:p>
                          <a:pPr marL="0" indent="0">
                            <a:buFontTx/>
                            <a:buNone/>
                          </a:pPr>
                          <a:r>
                            <a:rPr lang="en-US" sz="3600" dirty="0"/>
                            <a:t>Interactive Blog Section</a:t>
                          </a:r>
                        </a:p>
                      </a:txBody>
                      <a:tcPr/>
                    </a:tc>
                    <a:tc>
                      <a:txBody>
                        <a:bodyPr/>
                        <a:lstStyle/>
                        <a:p>
                          <a:endParaRPr lang="en-US"/>
                        </a:p>
                      </a:txBody>
                      <a:tcPr>
                        <a:blipFill>
                          <a:blip r:embed="rId3"/>
                          <a:stretch>
                            <a:fillRect l="-195106" t="-700588" r="-197390" b="-104118"/>
                          </a:stretch>
                        </a:blipFill>
                      </a:tcPr>
                    </a:tc>
                    <a:tc>
                      <a:txBody>
                        <a:bodyPr/>
                        <a:lstStyle/>
                        <a:p>
                          <a:endParaRPr lang="en-US"/>
                        </a:p>
                      </a:txBody>
                      <a:tcPr>
                        <a:blipFill>
                          <a:blip r:embed="rId3"/>
                          <a:stretch>
                            <a:fillRect l="-301500" t="-700588" r="-101667" b="-104118"/>
                          </a:stretch>
                        </a:blipFill>
                      </a:tcPr>
                    </a:tc>
                    <a:tc>
                      <a:txBody>
                        <a:bodyPr/>
                        <a:lstStyle/>
                        <a:p>
                          <a:endParaRPr lang="en-US"/>
                        </a:p>
                      </a:txBody>
                      <a:tcPr>
                        <a:blipFill>
                          <a:blip r:embed="rId3"/>
                          <a:stretch>
                            <a:fillRect l="-401500" t="-700588" r="-1667" b="-104118"/>
                          </a:stretch>
                        </a:blipFill>
                      </a:tcPr>
                    </a:tc>
                    <a:extLst>
                      <a:ext uri="{0D108BD9-81ED-4DB2-BD59-A6C34878D82A}">
                        <a16:rowId xmlns:a16="http://schemas.microsoft.com/office/drawing/2014/main" val="3232275025"/>
                      </a:ext>
                    </a:extLst>
                  </a:tr>
                  <a:tr h="1004310">
                    <a:tc>
                      <a:txBody>
                        <a:bodyPr/>
                        <a:lstStyle/>
                        <a:p>
                          <a:pPr marL="0" indent="0">
                            <a:buFontTx/>
                            <a:buNone/>
                          </a:pPr>
                          <a:r>
                            <a:rPr lang="en-US" sz="3600" dirty="0"/>
                            <a:t>Supported Programming Languages</a:t>
                          </a:r>
                        </a:p>
                      </a:txBody>
                      <a:tcPr/>
                    </a:tc>
                    <a:tc>
                      <a:txBody>
                        <a:bodyPr/>
                        <a:lstStyle/>
                        <a:p>
                          <a:endParaRPr lang="en-US"/>
                        </a:p>
                      </a:txBody>
                      <a:tcPr>
                        <a:blipFill>
                          <a:blip r:embed="rId3"/>
                          <a:stretch>
                            <a:fillRect l="-195106" t="-824848" r="-197390" b="-7273"/>
                          </a:stretch>
                        </a:blipFill>
                      </a:tcPr>
                    </a:tc>
                    <a:tc>
                      <a:txBody>
                        <a:bodyPr/>
                        <a:lstStyle/>
                        <a:p>
                          <a:endParaRPr lang="en-US"/>
                        </a:p>
                      </a:txBody>
                      <a:tcPr>
                        <a:blipFill>
                          <a:blip r:embed="rId3"/>
                          <a:stretch>
                            <a:fillRect l="-301500" t="-824848" r="-101667" b="-7273"/>
                          </a:stretch>
                        </a:blipFill>
                      </a:tcPr>
                    </a:tc>
                    <a:tc>
                      <a:txBody>
                        <a:bodyPr/>
                        <a:lstStyle/>
                        <a:p>
                          <a:endParaRPr lang="en-US"/>
                        </a:p>
                      </a:txBody>
                      <a:tcPr>
                        <a:blipFill>
                          <a:blip r:embed="rId3"/>
                          <a:stretch>
                            <a:fillRect l="-401500" t="-824848" r="-1667" b="-7273"/>
                          </a:stretch>
                        </a:blipFill>
                      </a:tcPr>
                    </a:tc>
                    <a:extLst>
                      <a:ext uri="{0D108BD9-81ED-4DB2-BD59-A6C34878D82A}">
                        <a16:rowId xmlns:a16="http://schemas.microsoft.com/office/drawing/2014/main" val="995662834"/>
                      </a:ext>
                    </a:extLst>
                  </a:tr>
                </a:tbl>
              </a:graphicData>
            </a:graphic>
          </p:graphicFrame>
        </mc:Fallback>
      </mc:AlternateContent>
    </p:spTree>
    <p:extLst>
      <p:ext uri="{BB962C8B-B14F-4D97-AF65-F5344CB8AC3E}">
        <p14:creationId xmlns:p14="http://schemas.microsoft.com/office/powerpoint/2010/main" val="356292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834629" y="2444770"/>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3434696" y="613977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5027122" y="6765787"/>
            <a:ext cx="8926746" cy="1107996"/>
          </a:xfrm>
          <a:prstGeom prst="rect">
            <a:avLst/>
          </a:prstGeom>
        </p:spPr>
        <p:txBody>
          <a:bodyPr lIns="0" tIns="0" rIns="0" bIns="0" rtlCol="0" anchor="t">
            <a:spAutoFit/>
          </a:bodyPr>
          <a:lstStyle/>
          <a:p>
            <a:pPr lvl="0" algn="ctr"/>
            <a:r>
              <a:rPr lang="en-US" sz="7200" b="1" dirty="0">
                <a:solidFill>
                  <a:schemeClr val="bg1"/>
                </a:solidFill>
              </a:rPr>
              <a:t>Features</a:t>
            </a:r>
            <a:endParaRPr lang="en-US" sz="7200" dirty="0">
              <a:solidFill>
                <a:schemeClr val="bg1"/>
              </a:solidFill>
            </a:endParaRP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06.</a:t>
            </a:r>
          </a:p>
        </p:txBody>
      </p:sp>
    </p:spTree>
    <p:extLst>
      <p:ext uri="{BB962C8B-B14F-4D97-AF65-F5344CB8AC3E}">
        <p14:creationId xmlns:p14="http://schemas.microsoft.com/office/powerpoint/2010/main" val="157140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rot="1123159">
            <a:off x="-6777906" y="-3895725"/>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p:sp>
        <p:nvSpPr>
          <p:cNvPr id="8" name="Freeform 8"/>
          <p:cNvSpPr/>
          <p:nvPr/>
        </p:nvSpPr>
        <p:spPr>
          <a:xfrm rot="1123159">
            <a:off x="11862678" y="7049488"/>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p:pic>
        <p:nvPicPr>
          <p:cNvPr id="14" name="Picture 13">
            <a:extLst>
              <a:ext uri="{FF2B5EF4-FFF2-40B4-BE49-F238E27FC236}">
                <a16:creationId xmlns:a16="http://schemas.microsoft.com/office/drawing/2014/main" id="{1AA42B61-3B24-47B1-BE31-D6AECC2EE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0"/>
            <a:ext cx="7315200" cy="10553700"/>
          </a:xfrm>
          <a:prstGeom prst="rect">
            <a:avLst/>
          </a:prstGeom>
        </p:spPr>
      </p:pic>
      <p:sp>
        <p:nvSpPr>
          <p:cNvPr id="2" name="TextBox 1">
            <a:extLst>
              <a:ext uri="{FF2B5EF4-FFF2-40B4-BE49-F238E27FC236}">
                <a16:creationId xmlns:a16="http://schemas.microsoft.com/office/drawing/2014/main" id="{3A0C96D7-867D-4575-A119-5F33FAB74947}"/>
              </a:ext>
            </a:extLst>
          </p:cNvPr>
          <p:cNvSpPr txBox="1"/>
          <p:nvPr/>
        </p:nvSpPr>
        <p:spPr>
          <a:xfrm>
            <a:off x="2853936" y="440541"/>
            <a:ext cx="5943600" cy="830997"/>
          </a:xfrm>
          <a:prstGeom prst="rect">
            <a:avLst/>
          </a:prstGeom>
          <a:noFill/>
        </p:spPr>
        <p:txBody>
          <a:bodyPr wrap="square" rtlCol="0">
            <a:spAutoFit/>
          </a:bodyPr>
          <a:lstStyle/>
          <a:p>
            <a:pPr lvl="0" algn="ctr"/>
            <a:r>
              <a:rPr lang="en-US" sz="4800" b="1" dirty="0">
                <a:solidFill>
                  <a:schemeClr val="bg1"/>
                </a:solidFill>
              </a:rPr>
              <a:t>Features</a:t>
            </a:r>
            <a:endParaRPr lang="en-US" sz="4800" dirty="0">
              <a:solidFill>
                <a:schemeClr val="bg1"/>
              </a:solidFill>
            </a:endParaRPr>
          </a:p>
        </p:txBody>
      </p:sp>
      <p:pic>
        <p:nvPicPr>
          <p:cNvPr id="4" name="Picture 3">
            <a:extLst>
              <a:ext uri="{FF2B5EF4-FFF2-40B4-BE49-F238E27FC236}">
                <a16:creationId xmlns:a16="http://schemas.microsoft.com/office/drawing/2014/main" id="{03D2567F-EBD4-402E-AD33-26B642FDC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73" y="1485900"/>
            <a:ext cx="11494746" cy="9067800"/>
          </a:xfrm>
          <a:prstGeom prst="rect">
            <a:avLst/>
          </a:prstGeom>
        </p:spPr>
      </p:pic>
    </p:spTree>
    <p:extLst>
      <p:ext uri="{BB962C8B-B14F-4D97-AF65-F5344CB8AC3E}">
        <p14:creationId xmlns:p14="http://schemas.microsoft.com/office/powerpoint/2010/main" val="8974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70802" y="3086100"/>
            <a:ext cx="6878845" cy="4114800"/>
          </a:xfrm>
          <a:custGeom>
            <a:avLst/>
            <a:gdLst/>
            <a:ahLst/>
            <a:cxnLst/>
            <a:rect l="l" t="t" r="r" b="b"/>
            <a:pathLst>
              <a:path w="6878845" h="4114800">
                <a:moveTo>
                  <a:pt x="0" y="0"/>
                </a:moveTo>
                <a:lnTo>
                  <a:pt x="6878845" y="0"/>
                </a:lnTo>
                <a:lnTo>
                  <a:pt x="687884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6553200" y="7855419"/>
            <a:ext cx="4410534" cy="3627664"/>
          </a:xfrm>
          <a:custGeom>
            <a:avLst/>
            <a:gdLst/>
            <a:ahLst/>
            <a:cxnLst/>
            <a:rect l="l" t="t" r="r" b="b"/>
            <a:pathLst>
              <a:path w="4410534" h="3627664">
                <a:moveTo>
                  <a:pt x="0" y="0"/>
                </a:moveTo>
                <a:lnTo>
                  <a:pt x="4410534" y="0"/>
                </a:lnTo>
                <a:lnTo>
                  <a:pt x="4410534" y="3627664"/>
                </a:lnTo>
                <a:lnTo>
                  <a:pt x="0" y="3627664"/>
                </a:lnTo>
                <a:lnTo>
                  <a:pt x="0" y="0"/>
                </a:lnTo>
                <a:close/>
              </a:path>
            </a:pathLst>
          </a:custGeom>
          <a:blipFill>
            <a:blip r:embed="rId4"/>
            <a:stretch>
              <a:fillRect/>
            </a:stretch>
          </a:blipFill>
        </p:spPr>
      </p:sp>
      <p:sp>
        <p:nvSpPr>
          <p:cNvPr id="4" name="Freeform 4"/>
          <p:cNvSpPr/>
          <p:nvPr/>
        </p:nvSpPr>
        <p:spPr>
          <a:xfrm>
            <a:off x="13992745" y="-4902200"/>
            <a:ext cx="7725537" cy="8229600"/>
          </a:xfrm>
          <a:custGeom>
            <a:avLst/>
            <a:gdLst/>
            <a:ahLst/>
            <a:cxnLst/>
            <a:rect l="l" t="t" r="r" b="b"/>
            <a:pathLst>
              <a:path w="7725537" h="8229600">
                <a:moveTo>
                  <a:pt x="0" y="0"/>
                </a:moveTo>
                <a:lnTo>
                  <a:pt x="7725537" y="0"/>
                </a:lnTo>
                <a:lnTo>
                  <a:pt x="7725537" y="8229600"/>
                </a:lnTo>
                <a:lnTo>
                  <a:pt x="0" y="8229600"/>
                </a:lnTo>
                <a:lnTo>
                  <a:pt x="0" y="0"/>
                </a:lnTo>
                <a:close/>
              </a:path>
            </a:pathLst>
          </a:custGeom>
          <a:blipFill>
            <a:blip r:embed="rId5"/>
            <a:stretch>
              <a:fillRect/>
            </a:stretch>
          </a:blipFill>
        </p:spPr>
      </p:sp>
      <p:sp>
        <p:nvSpPr>
          <p:cNvPr id="5" name="Freeform 5"/>
          <p:cNvSpPr/>
          <p:nvPr/>
        </p:nvSpPr>
        <p:spPr>
          <a:xfrm>
            <a:off x="-6936149" y="-6848732"/>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6"/>
            <a:stretch>
              <a:fillRect/>
            </a:stretch>
          </a:blipFill>
        </p:spPr>
      </p:sp>
      <p:graphicFrame>
        <p:nvGraphicFramePr>
          <p:cNvPr id="16" name="Table 16">
            <a:extLst>
              <a:ext uri="{FF2B5EF4-FFF2-40B4-BE49-F238E27FC236}">
                <a16:creationId xmlns:a16="http://schemas.microsoft.com/office/drawing/2014/main" id="{A07EBC5E-5052-453F-B6C2-BA707888E1C0}"/>
              </a:ext>
            </a:extLst>
          </p:cNvPr>
          <p:cNvGraphicFramePr>
            <a:graphicFrameLocks noGrp="1"/>
          </p:cNvGraphicFramePr>
          <p:nvPr/>
        </p:nvGraphicFramePr>
        <p:xfrm>
          <a:off x="3713738" y="617749"/>
          <a:ext cx="12192000" cy="6583680"/>
        </p:xfrm>
        <a:graphic>
          <a:graphicData uri="http://schemas.openxmlformats.org/drawingml/2006/table">
            <a:tbl>
              <a:tblPr firstRow="1" bandRow="1">
                <a:tableStyleId>{775DCB02-9BB8-47FD-8907-85C794F793BA}</a:tableStyleId>
              </a:tblPr>
              <a:tblGrid>
                <a:gridCol w="6096000">
                  <a:extLst>
                    <a:ext uri="{9D8B030D-6E8A-4147-A177-3AD203B41FA5}">
                      <a16:colId xmlns:a16="http://schemas.microsoft.com/office/drawing/2014/main" val="2509178058"/>
                    </a:ext>
                  </a:extLst>
                </a:gridCol>
                <a:gridCol w="6096000">
                  <a:extLst>
                    <a:ext uri="{9D8B030D-6E8A-4147-A177-3AD203B41FA5}">
                      <a16:colId xmlns:a16="http://schemas.microsoft.com/office/drawing/2014/main" val="1921545094"/>
                    </a:ext>
                  </a:extLst>
                </a:gridCol>
              </a:tblGrid>
              <a:tr h="773459">
                <a:tc>
                  <a:txBody>
                    <a:bodyPr/>
                    <a:lstStyle/>
                    <a:p>
                      <a:pPr algn="ctr"/>
                      <a:r>
                        <a:rPr lang="en-US" sz="4800" dirty="0"/>
                        <a:t>Name</a:t>
                      </a:r>
                    </a:p>
                  </a:txBody>
                  <a:tcPr/>
                </a:tc>
                <a:tc>
                  <a:txBody>
                    <a:bodyPr/>
                    <a:lstStyle/>
                    <a:p>
                      <a:pPr algn="ctr"/>
                      <a:r>
                        <a:rPr lang="en-US" sz="4800" dirty="0"/>
                        <a:t>ID</a:t>
                      </a:r>
                    </a:p>
                  </a:txBody>
                  <a:tcPr/>
                </a:tc>
                <a:extLst>
                  <a:ext uri="{0D108BD9-81ED-4DB2-BD59-A6C34878D82A}">
                    <a16:rowId xmlns:a16="http://schemas.microsoft.com/office/drawing/2014/main" val="1761892080"/>
                  </a:ext>
                </a:extLst>
              </a:tr>
              <a:tr h="773459">
                <a:tc>
                  <a:txBody>
                    <a:bodyPr/>
                    <a:lstStyle/>
                    <a:p>
                      <a:pPr algn="ctr"/>
                      <a:r>
                        <a:rPr lang="en-US" sz="4400" dirty="0"/>
                        <a:t>Ali Ragab</a:t>
                      </a:r>
                    </a:p>
                  </a:txBody>
                  <a:tcPr/>
                </a:tc>
                <a:tc>
                  <a:txBody>
                    <a:bodyPr/>
                    <a:lstStyle/>
                    <a:p>
                      <a:pPr algn="ctr"/>
                      <a:r>
                        <a:rPr lang="en-US" sz="4800" dirty="0"/>
                        <a:t>2100462</a:t>
                      </a:r>
                    </a:p>
                  </a:txBody>
                  <a:tcPr/>
                </a:tc>
                <a:extLst>
                  <a:ext uri="{0D108BD9-81ED-4DB2-BD59-A6C34878D82A}">
                    <a16:rowId xmlns:a16="http://schemas.microsoft.com/office/drawing/2014/main" val="2088441897"/>
                  </a:ext>
                </a:extLst>
              </a:tr>
              <a:tr h="773459">
                <a:tc>
                  <a:txBody>
                    <a:bodyPr/>
                    <a:lstStyle/>
                    <a:p>
                      <a:pPr algn="ctr"/>
                      <a:r>
                        <a:rPr lang="en-US" sz="4000" dirty="0"/>
                        <a:t>Paula </a:t>
                      </a:r>
                      <a:r>
                        <a:rPr lang="en-US" sz="4000" dirty="0" err="1"/>
                        <a:t>Essam</a:t>
                      </a:r>
                      <a:endParaRPr lang="en-US" sz="4000" dirty="0"/>
                    </a:p>
                  </a:txBody>
                  <a:tcPr/>
                </a:tc>
                <a:tc>
                  <a:txBody>
                    <a:bodyPr/>
                    <a:lstStyle/>
                    <a:p>
                      <a:pPr algn="ctr"/>
                      <a:r>
                        <a:rPr lang="en-US" sz="4800" dirty="0"/>
                        <a:t>2101446</a:t>
                      </a:r>
                    </a:p>
                  </a:txBody>
                  <a:tcPr/>
                </a:tc>
                <a:extLst>
                  <a:ext uri="{0D108BD9-81ED-4DB2-BD59-A6C34878D82A}">
                    <a16:rowId xmlns:a16="http://schemas.microsoft.com/office/drawing/2014/main" val="3498811246"/>
                  </a:ext>
                </a:extLst>
              </a:tr>
              <a:tr h="773459">
                <a:tc>
                  <a:txBody>
                    <a:bodyPr/>
                    <a:lstStyle/>
                    <a:p>
                      <a:pPr algn="ctr"/>
                      <a:r>
                        <a:rPr lang="en-US" sz="4000" dirty="0"/>
                        <a:t>Mohamed Kamal</a:t>
                      </a:r>
                    </a:p>
                  </a:txBody>
                  <a:tcPr/>
                </a:tc>
                <a:tc>
                  <a:txBody>
                    <a:bodyPr/>
                    <a:lstStyle/>
                    <a:p>
                      <a:pPr algn="ctr"/>
                      <a:r>
                        <a:rPr lang="en-US" sz="4800" dirty="0"/>
                        <a:t>2101218</a:t>
                      </a:r>
                    </a:p>
                  </a:txBody>
                  <a:tcPr/>
                </a:tc>
                <a:extLst>
                  <a:ext uri="{0D108BD9-81ED-4DB2-BD59-A6C34878D82A}">
                    <a16:rowId xmlns:a16="http://schemas.microsoft.com/office/drawing/2014/main" val="748897690"/>
                  </a:ext>
                </a:extLst>
              </a:tr>
              <a:tr h="773459">
                <a:tc>
                  <a:txBody>
                    <a:bodyPr/>
                    <a:lstStyle/>
                    <a:p>
                      <a:pPr algn="ctr"/>
                      <a:r>
                        <a:rPr lang="en-US" sz="4000" dirty="0" err="1"/>
                        <a:t>Zeyad</a:t>
                      </a:r>
                      <a:r>
                        <a:rPr lang="en-US" sz="4000" dirty="0"/>
                        <a:t> </a:t>
                      </a:r>
                      <a:r>
                        <a:rPr lang="en-US" sz="4000" dirty="0" err="1"/>
                        <a:t>Taleet</a:t>
                      </a:r>
                      <a:endParaRPr lang="en-US" sz="4000" dirty="0"/>
                    </a:p>
                  </a:txBody>
                  <a:tcPr/>
                </a:tc>
                <a:tc>
                  <a:txBody>
                    <a:bodyPr/>
                    <a:lstStyle/>
                    <a:p>
                      <a:pPr algn="ctr"/>
                      <a:r>
                        <a:rPr lang="en-US" sz="4800" dirty="0"/>
                        <a:t>2101914</a:t>
                      </a:r>
                    </a:p>
                  </a:txBody>
                  <a:tcPr/>
                </a:tc>
                <a:extLst>
                  <a:ext uri="{0D108BD9-81ED-4DB2-BD59-A6C34878D82A}">
                    <a16:rowId xmlns:a16="http://schemas.microsoft.com/office/drawing/2014/main" val="3738050133"/>
                  </a:ext>
                </a:extLst>
              </a:tr>
              <a:tr h="773459">
                <a:tc>
                  <a:txBody>
                    <a:bodyPr/>
                    <a:lstStyle/>
                    <a:p>
                      <a:pPr algn="ctr"/>
                      <a:r>
                        <a:rPr lang="en-US" sz="4000" dirty="0"/>
                        <a:t>Basant Mohamed</a:t>
                      </a:r>
                    </a:p>
                  </a:txBody>
                  <a:tcPr/>
                </a:tc>
                <a:tc>
                  <a:txBody>
                    <a:bodyPr/>
                    <a:lstStyle/>
                    <a:p>
                      <a:pPr algn="ctr"/>
                      <a:r>
                        <a:rPr lang="en-US" sz="4800" dirty="0"/>
                        <a:t>2101881</a:t>
                      </a:r>
                    </a:p>
                  </a:txBody>
                  <a:tcPr/>
                </a:tc>
                <a:extLst>
                  <a:ext uri="{0D108BD9-81ED-4DB2-BD59-A6C34878D82A}">
                    <a16:rowId xmlns:a16="http://schemas.microsoft.com/office/drawing/2014/main" val="3250365293"/>
                  </a:ext>
                </a:extLst>
              </a:tr>
              <a:tr h="773459">
                <a:tc>
                  <a:txBody>
                    <a:bodyPr/>
                    <a:lstStyle/>
                    <a:p>
                      <a:pPr algn="ctr"/>
                      <a:r>
                        <a:rPr lang="en-US" sz="4000" dirty="0"/>
                        <a:t>Fatma Waleed</a:t>
                      </a:r>
                    </a:p>
                  </a:txBody>
                  <a:tcPr/>
                </a:tc>
                <a:tc>
                  <a:txBody>
                    <a:bodyPr/>
                    <a:lstStyle/>
                    <a:p>
                      <a:pPr algn="ctr"/>
                      <a:r>
                        <a:rPr lang="en-US" sz="4800" dirty="0"/>
                        <a:t>2100709</a:t>
                      </a:r>
                    </a:p>
                  </a:txBody>
                  <a:tcPr/>
                </a:tc>
                <a:extLst>
                  <a:ext uri="{0D108BD9-81ED-4DB2-BD59-A6C34878D82A}">
                    <a16:rowId xmlns:a16="http://schemas.microsoft.com/office/drawing/2014/main" val="3712457631"/>
                  </a:ext>
                </a:extLst>
              </a:tr>
              <a:tr h="773459">
                <a:tc>
                  <a:txBody>
                    <a:bodyPr/>
                    <a:lstStyle/>
                    <a:p>
                      <a:pPr algn="ctr"/>
                      <a:r>
                        <a:rPr lang="en-US" sz="4000" b="0" dirty="0"/>
                        <a:t>Reem Mohsen</a:t>
                      </a:r>
                    </a:p>
                  </a:txBody>
                  <a:tcPr/>
                </a:tc>
                <a:tc>
                  <a:txBody>
                    <a:bodyPr/>
                    <a:lstStyle/>
                    <a:p>
                      <a:pPr algn="ctr"/>
                      <a:r>
                        <a:rPr lang="en-US" sz="4800" dirty="0"/>
                        <a:t>2101491</a:t>
                      </a:r>
                    </a:p>
                  </a:txBody>
                  <a:tcPr/>
                </a:tc>
                <a:extLst>
                  <a:ext uri="{0D108BD9-81ED-4DB2-BD59-A6C34878D82A}">
                    <a16:rowId xmlns:a16="http://schemas.microsoft.com/office/drawing/2014/main" val="1677120693"/>
                  </a:ext>
                </a:extLst>
              </a:tr>
            </a:tbl>
          </a:graphicData>
        </a:graphic>
      </p:graphicFrame>
      <p:sp>
        <p:nvSpPr>
          <p:cNvPr id="18" name="Rectangle 17">
            <a:extLst>
              <a:ext uri="{FF2B5EF4-FFF2-40B4-BE49-F238E27FC236}">
                <a16:creationId xmlns:a16="http://schemas.microsoft.com/office/drawing/2014/main" id="{B8968C26-8089-44C8-A287-5EB81EEA59A3}"/>
              </a:ext>
            </a:extLst>
          </p:cNvPr>
          <p:cNvSpPr/>
          <p:nvPr/>
        </p:nvSpPr>
        <p:spPr>
          <a:xfrm>
            <a:off x="8229600" y="8384586"/>
            <a:ext cx="10591800" cy="1323439"/>
          </a:xfrm>
          <a:prstGeom prst="rect">
            <a:avLst/>
          </a:prstGeom>
        </p:spPr>
        <p:txBody>
          <a:bodyPr wrap="square">
            <a:spAutoFit/>
          </a:bodyPr>
          <a:lstStyle/>
          <a:p>
            <a:r>
              <a:rPr lang="en-US" sz="4000" b="1" dirty="0">
                <a:solidFill>
                  <a:schemeClr val="bg1"/>
                </a:solidFill>
                <a:latin typeface="Times New Roman" panose="02020603050405020304" pitchFamily="18" charset="0"/>
                <a:cs typeface="Times New Roman" panose="02020603050405020304" pitchFamily="18" charset="0"/>
              </a:rPr>
              <a:t>DR/ </a:t>
            </a:r>
            <a:r>
              <a:rPr lang="en-US" sz="4000" b="1" dirty="0" err="1">
                <a:solidFill>
                  <a:schemeClr val="bg1"/>
                </a:solidFill>
                <a:latin typeface="Times New Roman" panose="02020603050405020304" pitchFamily="18" charset="0"/>
                <a:cs typeface="Times New Roman" panose="02020603050405020304" pitchFamily="18" charset="0"/>
              </a:rPr>
              <a:t>Basem</a:t>
            </a:r>
            <a:r>
              <a:rPr lang="en-US" sz="4000" b="1" dirty="0">
                <a:solidFill>
                  <a:schemeClr val="bg1"/>
                </a:solidFill>
                <a:latin typeface="Times New Roman" panose="02020603050405020304" pitchFamily="18" charset="0"/>
                <a:cs typeface="Times New Roman" panose="02020603050405020304" pitchFamily="18" charset="0"/>
              </a:rPr>
              <a:t> Mohamed </a:t>
            </a:r>
          </a:p>
          <a:p>
            <a:r>
              <a:rPr lang="en-US" sz="4000" dirty="0">
                <a:solidFill>
                  <a:schemeClr val="bg1"/>
                </a:solidFill>
                <a:latin typeface="Times New Roman" panose="02020603050405020304" pitchFamily="18" charset="0"/>
              </a:rPr>
              <a:t>Professor at the Egyptian E-learning university </a:t>
            </a:r>
            <a:endParaRPr lang="en-US" sz="4000" dirty="0">
              <a:solidFill>
                <a:schemeClr val="bg1"/>
              </a:solidFill>
            </a:endParaRPr>
          </a:p>
        </p:txBody>
      </p:sp>
      <p:sp>
        <p:nvSpPr>
          <p:cNvPr id="19" name="Rectangle 18">
            <a:extLst>
              <a:ext uri="{FF2B5EF4-FFF2-40B4-BE49-F238E27FC236}">
                <a16:creationId xmlns:a16="http://schemas.microsoft.com/office/drawing/2014/main" id="{D55AC162-3ACC-4F56-9EA5-10091F5695B0}"/>
              </a:ext>
            </a:extLst>
          </p:cNvPr>
          <p:cNvSpPr/>
          <p:nvPr/>
        </p:nvSpPr>
        <p:spPr>
          <a:xfrm>
            <a:off x="762000" y="8594083"/>
            <a:ext cx="7086600" cy="1323439"/>
          </a:xfrm>
          <a:prstGeom prst="rect">
            <a:avLst/>
          </a:prstGeom>
        </p:spPr>
        <p:txBody>
          <a:bodyPr wrap="square">
            <a:spAutoFit/>
          </a:bodyPr>
          <a:lstStyle/>
          <a:p>
            <a:r>
              <a:rPr lang="en-US" sz="4000" b="1" dirty="0" err="1">
                <a:solidFill>
                  <a:schemeClr val="bg1"/>
                </a:solidFill>
                <a:latin typeface="Times New Roman" panose="02020603050405020304" pitchFamily="18" charset="0"/>
                <a:cs typeface="Times New Roman" panose="02020603050405020304" pitchFamily="18" charset="0"/>
              </a:rPr>
              <a:t>Eng</a:t>
            </a:r>
            <a:r>
              <a:rPr lang="en-US" sz="4000" b="1" dirty="0">
                <a:solidFill>
                  <a:schemeClr val="bg1"/>
                </a:solidFill>
                <a:latin typeface="Times New Roman" panose="02020603050405020304" pitchFamily="18" charset="0"/>
                <a:cs typeface="Times New Roman" panose="02020603050405020304" pitchFamily="18" charset="0"/>
              </a:rPr>
              <a:t>/ Fatma Mohamed </a:t>
            </a:r>
            <a:r>
              <a:rPr lang="en-US" sz="4000" b="1" dirty="0" err="1">
                <a:solidFill>
                  <a:schemeClr val="bg1"/>
                </a:solidFill>
                <a:latin typeface="Times New Roman" panose="02020603050405020304" pitchFamily="18" charset="0"/>
                <a:cs typeface="Times New Roman" panose="02020603050405020304" pitchFamily="18" charset="0"/>
              </a:rPr>
              <a:t>Seoudi</a:t>
            </a:r>
            <a:endParaRPr lang="en-US" sz="4000" b="1" dirty="0">
              <a:solidFill>
                <a:schemeClr val="bg1"/>
              </a:solidFill>
              <a:latin typeface="Times New Roman" panose="02020603050405020304" pitchFamily="18" charset="0"/>
              <a:cs typeface="Times New Roman" panose="02020603050405020304" pitchFamily="18" charset="0"/>
            </a:endParaRPr>
          </a:p>
          <a:p>
            <a:r>
              <a:rPr lang="en-US" sz="4000" dirty="0">
                <a:solidFill>
                  <a:schemeClr val="bg1"/>
                </a:solidFill>
                <a:latin typeface="Times New Roman" panose="02020603050405020304" pitchFamily="18" charset="0"/>
                <a:cs typeface="Times New Roman" panose="02020603050405020304" pitchFamily="18" charset="0"/>
              </a:rPr>
              <a:t>  Teaching assistant</a:t>
            </a:r>
          </a:p>
        </p:txBody>
      </p:sp>
      <p:sp>
        <p:nvSpPr>
          <p:cNvPr id="20" name="Rectangle 19">
            <a:extLst>
              <a:ext uri="{FF2B5EF4-FFF2-40B4-BE49-F238E27FC236}">
                <a16:creationId xmlns:a16="http://schemas.microsoft.com/office/drawing/2014/main" id="{71553A7E-A7D5-489D-BAF8-2BCF9AA56F13}"/>
              </a:ext>
            </a:extLst>
          </p:cNvPr>
          <p:cNvSpPr/>
          <p:nvPr/>
        </p:nvSpPr>
        <p:spPr>
          <a:xfrm>
            <a:off x="6060416" y="7676700"/>
            <a:ext cx="4338367" cy="707886"/>
          </a:xfrm>
          <a:prstGeom prst="rect">
            <a:avLst/>
          </a:prstGeom>
        </p:spPr>
        <p:txBody>
          <a:bodyPr wrap="none">
            <a:spAutoFit/>
          </a:bodyPr>
          <a:lstStyle/>
          <a:p>
            <a:r>
              <a:rPr lang="en-US" sz="4000" b="1" dirty="0">
                <a:solidFill>
                  <a:schemeClr val="bg1"/>
                </a:solidFill>
                <a:latin typeface="Times New Roman" panose="02020603050405020304" pitchFamily="18" charset="0"/>
              </a:rPr>
              <a:t>Under supervision </a:t>
            </a:r>
            <a:endParaRPr lang="en-US" sz="4000" dirty="0">
              <a:solidFill>
                <a:schemeClr val="bg1"/>
              </a:solidFill>
            </a:endParaRPr>
          </a:p>
        </p:txBody>
      </p:sp>
      <p:sp>
        <p:nvSpPr>
          <p:cNvPr id="15" name="Freeform: Shape 14">
            <a:extLst>
              <a:ext uri="{FF2B5EF4-FFF2-40B4-BE49-F238E27FC236}">
                <a16:creationId xmlns:a16="http://schemas.microsoft.com/office/drawing/2014/main" id="{5AB32286-6A32-4875-9B3B-6B21A055DFA4}"/>
              </a:ext>
            </a:extLst>
          </p:cNvPr>
          <p:cNvSpPr/>
          <p:nvPr/>
        </p:nvSpPr>
        <p:spPr>
          <a:xfrm rot="18998338">
            <a:off x="20478503" y="-2656321"/>
            <a:ext cx="2544576" cy="2057646"/>
          </a:xfrm>
          <a:custGeom>
            <a:avLst/>
            <a:gdLst>
              <a:gd name="connsiteX0" fmla="*/ 457209 w 2743200"/>
              <a:gd name="connsiteY0" fmla="*/ 0 h 2205902"/>
              <a:gd name="connsiteX1" fmla="*/ 2743200 w 2743200"/>
              <a:gd name="connsiteY1" fmla="*/ 0 h 2205902"/>
              <a:gd name="connsiteX2" fmla="*/ 2743200 w 2743200"/>
              <a:gd name="connsiteY2" fmla="*/ 16507 h 2205902"/>
              <a:gd name="connsiteX3" fmla="*/ 0 w 2743200"/>
              <a:gd name="connsiteY3" fmla="*/ 2205902 h 2205902"/>
              <a:gd name="connsiteX4" fmla="*/ 0 w 2743200"/>
              <a:gd name="connsiteY4" fmla="*/ 457209 h 2205902"/>
              <a:gd name="connsiteX5" fmla="*/ 457209 w 2743200"/>
              <a:gd name="connsiteY5" fmla="*/ 0 h 220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2205902">
                <a:moveTo>
                  <a:pt x="457209" y="0"/>
                </a:moveTo>
                <a:lnTo>
                  <a:pt x="2743200" y="0"/>
                </a:lnTo>
                <a:lnTo>
                  <a:pt x="2743200" y="16507"/>
                </a:lnTo>
                <a:lnTo>
                  <a:pt x="0" y="2205902"/>
                </a:lnTo>
                <a:lnTo>
                  <a:pt x="0" y="457209"/>
                </a:lnTo>
                <a:cubicBezTo>
                  <a:pt x="0" y="204699"/>
                  <a:pt x="204699" y="0"/>
                  <a:pt x="457209" y="0"/>
                </a:cubicBezTo>
                <a:close/>
              </a:path>
            </a:pathLst>
          </a:custGeom>
          <a:solidFill>
            <a:srgbClr val="63A0D7"/>
          </a:solidFill>
          <a:ln>
            <a:solidFill>
              <a:srgbClr val="63A0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7177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3733800" y="-5094927"/>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6824134" y="-171450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304800" y="945766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10" name="TextBox 6">
            <a:extLst>
              <a:ext uri="{FF2B5EF4-FFF2-40B4-BE49-F238E27FC236}">
                <a16:creationId xmlns:a16="http://schemas.microsoft.com/office/drawing/2014/main" id="{A92F9152-8148-48B7-AA2B-D5805594793D}"/>
              </a:ext>
            </a:extLst>
          </p:cNvPr>
          <p:cNvSpPr txBox="1"/>
          <p:nvPr/>
        </p:nvSpPr>
        <p:spPr>
          <a:xfrm>
            <a:off x="5105400" y="-53489"/>
            <a:ext cx="8926746" cy="1180388"/>
          </a:xfrm>
          <a:prstGeom prst="rect">
            <a:avLst/>
          </a:prstGeom>
        </p:spPr>
        <p:txBody>
          <a:bodyPr lIns="0" tIns="0" rIns="0" bIns="0" rtlCol="0" anchor="t">
            <a:spAutoFit/>
          </a:bodyPr>
          <a:lstStyle/>
          <a:p>
            <a:pPr lvl="0" algn="ctr">
              <a:lnSpc>
                <a:spcPts val="9799"/>
              </a:lnSpc>
              <a:spcBef>
                <a:spcPct val="0"/>
              </a:spcBef>
            </a:pPr>
            <a:r>
              <a:rPr lang="en-US" sz="6999" u="none" strike="noStrike" spc="349" dirty="0">
                <a:solidFill>
                  <a:srgbClr val="FFFFFF"/>
                </a:solidFill>
                <a:latin typeface="Fira Sans Light" panose="020B0604020202020204" charset="0"/>
                <a:ea typeface="Fira Sans Light"/>
                <a:cs typeface="Fira Sans Light"/>
                <a:sym typeface="Fira Sans Light"/>
              </a:rPr>
              <a:t>Challenge</a:t>
            </a:r>
          </a:p>
        </p:txBody>
      </p:sp>
      <p:sp>
        <p:nvSpPr>
          <p:cNvPr id="15" name="Rectangle 14">
            <a:extLst>
              <a:ext uri="{FF2B5EF4-FFF2-40B4-BE49-F238E27FC236}">
                <a16:creationId xmlns:a16="http://schemas.microsoft.com/office/drawing/2014/main" id="{1ECF32C1-97D8-470B-A014-125178C17539}"/>
              </a:ext>
            </a:extLst>
          </p:cNvPr>
          <p:cNvSpPr/>
          <p:nvPr/>
        </p:nvSpPr>
        <p:spPr>
          <a:xfrm>
            <a:off x="36250" y="2044828"/>
            <a:ext cx="4324050" cy="2308324"/>
          </a:xfrm>
          <a:prstGeom prst="rect">
            <a:avLst/>
          </a:prstGeom>
        </p:spPr>
        <p:txBody>
          <a:bodyPr wrap="square">
            <a:spAutoFit/>
          </a:bodyPr>
          <a:lstStyle/>
          <a:p>
            <a:r>
              <a:rPr lang="en-US" sz="2400" b="1" dirty="0"/>
              <a:t>1. Integration with Other Platforms</a:t>
            </a:r>
            <a:r>
              <a:rPr lang="en-US" sz="2400" dirty="0"/>
              <a:t>:</a:t>
            </a:r>
            <a:r>
              <a:rPr lang="en-US" sz="2400" b="1" dirty="0"/>
              <a:t> </a:t>
            </a:r>
            <a:r>
              <a:rPr lang="en-US" sz="2400" b="1" dirty="0">
                <a:solidFill>
                  <a:schemeClr val="bg1"/>
                </a:solidFill>
              </a:rPr>
              <a:t>Varying APIs of platforms like Codeforces and LeetCode require significant effort to ensure smooth and efficient integration.</a:t>
            </a:r>
          </a:p>
        </p:txBody>
      </p:sp>
      <p:sp>
        <p:nvSpPr>
          <p:cNvPr id="16" name="Rectangle 15">
            <a:extLst>
              <a:ext uri="{FF2B5EF4-FFF2-40B4-BE49-F238E27FC236}">
                <a16:creationId xmlns:a16="http://schemas.microsoft.com/office/drawing/2014/main" id="{5DF802C3-E9F1-46B6-B029-2D79EE1F65B5}"/>
              </a:ext>
            </a:extLst>
          </p:cNvPr>
          <p:cNvSpPr/>
          <p:nvPr/>
        </p:nvSpPr>
        <p:spPr>
          <a:xfrm>
            <a:off x="36250" y="4127837"/>
            <a:ext cx="4611950" cy="2215991"/>
          </a:xfrm>
          <a:prstGeom prst="rect">
            <a:avLst/>
          </a:prstGeom>
        </p:spPr>
        <p:txBody>
          <a:bodyPr wrap="square">
            <a:spAutoFit/>
          </a:bodyPr>
          <a:lstStyle/>
          <a:p>
            <a:endParaRPr lang="en-US" b="1" dirty="0">
              <a:solidFill>
                <a:schemeClr val="bg1"/>
              </a:solidFill>
            </a:endParaRPr>
          </a:p>
          <a:p>
            <a:r>
              <a:rPr lang="en-US" sz="2000" b="1" dirty="0"/>
              <a:t>2. Designing the Intelligent Chatbot: </a:t>
            </a:r>
            <a:r>
              <a:rPr lang="en-US" sz="2000" b="1" dirty="0">
                <a:solidFill>
                  <a:schemeClr val="bg1"/>
                </a:solidFill>
              </a:rPr>
              <a:t>Developing a chatbot capable of understanding diverse user queries and providing accurate solutions requires advanced AI models and curated training data</a:t>
            </a:r>
            <a:endParaRPr lang="en-US" sz="2000" dirty="0"/>
          </a:p>
        </p:txBody>
      </p:sp>
      <p:sp>
        <p:nvSpPr>
          <p:cNvPr id="17" name="Rectangle 16">
            <a:extLst>
              <a:ext uri="{FF2B5EF4-FFF2-40B4-BE49-F238E27FC236}">
                <a16:creationId xmlns:a16="http://schemas.microsoft.com/office/drawing/2014/main" id="{EA27B411-53D4-4194-BB8B-19C31AAAD471}"/>
              </a:ext>
            </a:extLst>
          </p:cNvPr>
          <p:cNvSpPr/>
          <p:nvPr/>
        </p:nvSpPr>
        <p:spPr>
          <a:xfrm>
            <a:off x="0" y="6276528"/>
            <a:ext cx="5160459" cy="1323439"/>
          </a:xfrm>
          <a:prstGeom prst="rect">
            <a:avLst/>
          </a:prstGeom>
        </p:spPr>
        <p:txBody>
          <a:bodyPr wrap="square">
            <a:spAutoFit/>
          </a:bodyPr>
          <a:lstStyle/>
          <a:p>
            <a:r>
              <a:rPr lang="en-US" sz="2000" b="1" dirty="0"/>
              <a:t>3.Account Management (Coach):</a:t>
            </a:r>
            <a:r>
              <a:rPr lang="en-US" sz="2000" b="1" dirty="0">
                <a:solidFill>
                  <a:schemeClr val="bg1"/>
                </a:solidFill>
              </a:rPr>
              <a:t>Creating an interface that allows coaches to manage and monitor trainees’ progress effectively while maintaining user-friendly navigation.</a:t>
            </a:r>
          </a:p>
        </p:txBody>
      </p:sp>
      <p:sp>
        <p:nvSpPr>
          <p:cNvPr id="18" name="Rectangle 17">
            <a:extLst>
              <a:ext uri="{FF2B5EF4-FFF2-40B4-BE49-F238E27FC236}">
                <a16:creationId xmlns:a16="http://schemas.microsoft.com/office/drawing/2014/main" id="{87F202FC-3E0E-4C0D-BD90-D2D057E26ED0}"/>
              </a:ext>
            </a:extLst>
          </p:cNvPr>
          <p:cNvSpPr/>
          <p:nvPr/>
        </p:nvSpPr>
        <p:spPr>
          <a:xfrm>
            <a:off x="0" y="7782199"/>
            <a:ext cx="3856851" cy="1938992"/>
          </a:xfrm>
          <a:prstGeom prst="rect">
            <a:avLst/>
          </a:prstGeom>
        </p:spPr>
        <p:txBody>
          <a:bodyPr wrap="square">
            <a:spAutoFit/>
          </a:bodyPr>
          <a:lstStyle/>
          <a:p>
            <a:r>
              <a:rPr lang="en-US" sz="2000" b="1" dirty="0"/>
              <a:t>4. Implementing Algorithms: </a:t>
            </a:r>
            <a:r>
              <a:rPr lang="en-US" sz="2000" b="1" dirty="0">
                <a:solidFill>
                  <a:schemeClr val="bg1"/>
                </a:solidFill>
              </a:rPr>
              <a:t>Selecting and implementing suitable algorithms that meet performance and accuracy requirements while keeping the implementation straightforward.</a:t>
            </a:r>
          </a:p>
        </p:txBody>
      </p:sp>
      <p:sp>
        <p:nvSpPr>
          <p:cNvPr id="19" name="Rectangle 18">
            <a:extLst>
              <a:ext uri="{FF2B5EF4-FFF2-40B4-BE49-F238E27FC236}">
                <a16:creationId xmlns:a16="http://schemas.microsoft.com/office/drawing/2014/main" id="{B4BA070C-C4FE-4345-9A39-2B3D4AC5C7E5}"/>
              </a:ext>
            </a:extLst>
          </p:cNvPr>
          <p:cNvSpPr/>
          <p:nvPr/>
        </p:nvSpPr>
        <p:spPr>
          <a:xfrm>
            <a:off x="13415021" y="1875551"/>
            <a:ext cx="4463373" cy="1323439"/>
          </a:xfrm>
          <a:prstGeom prst="rect">
            <a:avLst/>
          </a:prstGeom>
        </p:spPr>
        <p:txBody>
          <a:bodyPr wrap="square">
            <a:spAutoFit/>
          </a:bodyPr>
          <a:lstStyle/>
          <a:p>
            <a:r>
              <a:rPr lang="en-US" sz="2000" b="1" dirty="0"/>
              <a:t>5. User Experience and Design (UX/UI):</a:t>
            </a:r>
            <a:r>
              <a:rPr lang="en-US" sz="2000" b="1" dirty="0">
                <a:solidFill>
                  <a:schemeClr val="bg1"/>
                </a:solidFill>
              </a:rPr>
              <a:t> Balancing attractive design with ease of use to meet both visual and functional expectations.</a:t>
            </a:r>
          </a:p>
        </p:txBody>
      </p:sp>
      <p:sp>
        <p:nvSpPr>
          <p:cNvPr id="20" name="Rectangle 19">
            <a:extLst>
              <a:ext uri="{FF2B5EF4-FFF2-40B4-BE49-F238E27FC236}">
                <a16:creationId xmlns:a16="http://schemas.microsoft.com/office/drawing/2014/main" id="{49B08C59-8E6F-41CA-BCA0-D35AFAC501B4}"/>
              </a:ext>
            </a:extLst>
          </p:cNvPr>
          <p:cNvSpPr/>
          <p:nvPr/>
        </p:nvSpPr>
        <p:spPr>
          <a:xfrm>
            <a:off x="13418565" y="3466117"/>
            <a:ext cx="4463373" cy="1323439"/>
          </a:xfrm>
          <a:prstGeom prst="rect">
            <a:avLst/>
          </a:prstGeom>
        </p:spPr>
        <p:txBody>
          <a:bodyPr wrap="square">
            <a:spAutoFit/>
          </a:bodyPr>
          <a:lstStyle/>
          <a:p>
            <a:r>
              <a:rPr lang="en-US" sz="2000" b="1" dirty="0"/>
              <a:t>6. Security and Data Protection: </a:t>
            </a:r>
            <a:r>
              <a:rPr lang="en-US" sz="2000" b="1" dirty="0">
                <a:solidFill>
                  <a:schemeClr val="bg1"/>
                </a:solidFill>
              </a:rPr>
              <a:t>Safeguarding user data against breaches and cyber threats by applying the latest security measures and standards.</a:t>
            </a:r>
          </a:p>
        </p:txBody>
      </p:sp>
      <p:sp>
        <p:nvSpPr>
          <p:cNvPr id="21" name="Rectangle 20">
            <a:extLst>
              <a:ext uri="{FF2B5EF4-FFF2-40B4-BE49-F238E27FC236}">
                <a16:creationId xmlns:a16="http://schemas.microsoft.com/office/drawing/2014/main" id="{FFD7A499-C7E6-444E-B99A-0A561592881B}"/>
              </a:ext>
            </a:extLst>
          </p:cNvPr>
          <p:cNvSpPr/>
          <p:nvPr/>
        </p:nvSpPr>
        <p:spPr>
          <a:xfrm>
            <a:off x="13582280" y="5394506"/>
            <a:ext cx="4128853" cy="1631216"/>
          </a:xfrm>
          <a:prstGeom prst="rect">
            <a:avLst/>
          </a:prstGeom>
        </p:spPr>
        <p:txBody>
          <a:bodyPr wrap="square">
            <a:spAutoFit/>
          </a:bodyPr>
          <a:lstStyle/>
          <a:p>
            <a:r>
              <a:rPr lang="en-US" b="1" dirty="0"/>
              <a:t>7</a:t>
            </a:r>
            <a:r>
              <a:rPr lang="en-US" sz="2000" b="1" dirty="0"/>
              <a:t>. Database Management: </a:t>
            </a:r>
            <a:r>
              <a:rPr lang="en-US" sz="2000" b="1" dirty="0">
                <a:solidFill>
                  <a:schemeClr val="bg1"/>
                </a:solidFill>
              </a:rPr>
              <a:t>Designing a scalable and flexible database to handle large volumes of data efficiently, ensuring fast processing and retrieval.</a:t>
            </a:r>
          </a:p>
        </p:txBody>
      </p:sp>
      <p:sp>
        <p:nvSpPr>
          <p:cNvPr id="22" name="Rectangle 21">
            <a:extLst>
              <a:ext uri="{FF2B5EF4-FFF2-40B4-BE49-F238E27FC236}">
                <a16:creationId xmlns:a16="http://schemas.microsoft.com/office/drawing/2014/main" id="{E18C9EF6-CA16-4788-9531-B9B53242FD6C}"/>
              </a:ext>
            </a:extLst>
          </p:cNvPr>
          <p:cNvSpPr/>
          <p:nvPr/>
        </p:nvSpPr>
        <p:spPr>
          <a:xfrm>
            <a:off x="13615950" y="7749729"/>
            <a:ext cx="5160459" cy="1323439"/>
          </a:xfrm>
          <a:prstGeom prst="rect">
            <a:avLst/>
          </a:prstGeom>
        </p:spPr>
        <p:txBody>
          <a:bodyPr wrap="square">
            <a:spAutoFit/>
          </a:bodyPr>
          <a:lstStyle/>
          <a:p>
            <a:r>
              <a:rPr lang="en-US" sz="2000" b="1" dirty="0"/>
              <a:t>8. Real-Time Data Analysis and Rankings: </a:t>
            </a:r>
            <a:r>
              <a:rPr lang="en-US" sz="2000" b="1" dirty="0">
                <a:solidFill>
                  <a:schemeClr val="bg1"/>
                </a:solidFill>
              </a:rPr>
              <a:t>Delivering accurate real-time analysis and rankings by efficiently handling large-scale, dynamic data.</a:t>
            </a:r>
          </a:p>
        </p:txBody>
      </p:sp>
      <p:sp>
        <p:nvSpPr>
          <p:cNvPr id="23" name="Rectangle 22">
            <a:extLst>
              <a:ext uri="{FF2B5EF4-FFF2-40B4-BE49-F238E27FC236}">
                <a16:creationId xmlns:a16="http://schemas.microsoft.com/office/drawing/2014/main" id="{5DD983D0-6AFA-4F13-A25E-891D805BE077}"/>
              </a:ext>
            </a:extLst>
          </p:cNvPr>
          <p:cNvSpPr/>
          <p:nvPr/>
        </p:nvSpPr>
        <p:spPr>
          <a:xfrm>
            <a:off x="6249187" y="8338115"/>
            <a:ext cx="7042827" cy="1938992"/>
          </a:xfrm>
          <a:prstGeom prst="rect">
            <a:avLst/>
          </a:prstGeom>
        </p:spPr>
        <p:txBody>
          <a:bodyPr wrap="square">
            <a:spAutoFit/>
          </a:bodyPr>
          <a:lstStyle/>
          <a:p>
            <a:endParaRPr lang="en-US" sz="2000" b="1" dirty="0">
              <a:solidFill>
                <a:schemeClr val="bg1"/>
              </a:solidFill>
            </a:endParaRPr>
          </a:p>
          <a:p>
            <a:r>
              <a:rPr lang="en-US" sz="2000" b="1" dirty="0"/>
              <a:t>9. Learning and Implementing Frontend and Backend Technologies :</a:t>
            </a:r>
            <a:r>
              <a:rPr lang="en-US" sz="2000" b="1" dirty="0">
                <a:solidFill>
                  <a:schemeClr val="bg1"/>
                </a:solidFill>
              </a:rPr>
              <a:t>Challenges in mastering and integrating technologies:  </a:t>
            </a:r>
          </a:p>
          <a:p>
            <a:r>
              <a:rPr lang="en-US" sz="2000" b="1" dirty="0">
                <a:solidFill>
                  <a:schemeClr val="bg1"/>
                </a:solidFill>
              </a:rPr>
              <a:t>     - Frontend: HTML, CSS, Bootstrap, React.js  </a:t>
            </a:r>
          </a:p>
          <a:p>
            <a:r>
              <a:rPr lang="en-US" sz="2000" b="1" dirty="0">
                <a:solidFill>
                  <a:schemeClr val="bg1"/>
                </a:solidFill>
              </a:rPr>
              <a:t>     - Backend: </a:t>
            </a:r>
            <a:r>
              <a:rPr lang="en-US" sz="2000" b="1" dirty="0" err="1">
                <a:solidFill>
                  <a:schemeClr val="bg1"/>
                </a:solidFill>
              </a:rPr>
              <a:t>ASP.Net</a:t>
            </a:r>
            <a:r>
              <a:rPr lang="en-US" sz="2000" b="1" dirty="0">
                <a:solidFill>
                  <a:schemeClr val="bg1"/>
                </a:solidFill>
              </a:rPr>
              <a:t> Core  </a:t>
            </a:r>
          </a:p>
        </p:txBody>
      </p:sp>
      <p:pic>
        <p:nvPicPr>
          <p:cNvPr id="25" name="Picture 24">
            <a:extLst>
              <a:ext uri="{FF2B5EF4-FFF2-40B4-BE49-F238E27FC236}">
                <a16:creationId xmlns:a16="http://schemas.microsoft.com/office/drawing/2014/main" id="{6804A7F7-F9E0-49E8-BBED-CBE034E4A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678" y="1872385"/>
            <a:ext cx="8191865" cy="6143899"/>
          </a:xfrm>
          <a:prstGeom prst="rect">
            <a:avLst/>
          </a:prstGeom>
        </p:spPr>
      </p:pic>
    </p:spTree>
    <p:extLst>
      <p:ext uri="{BB962C8B-B14F-4D97-AF65-F5344CB8AC3E}">
        <p14:creationId xmlns:p14="http://schemas.microsoft.com/office/powerpoint/2010/main" val="290706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919099" y="51562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5" name="Freeform 5"/>
          <p:cNvSpPr/>
          <p:nvPr/>
        </p:nvSpPr>
        <p:spPr>
          <a:xfrm>
            <a:off x="-370174" y="-1036547"/>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3"/>
            <a:stretch>
              <a:fillRect/>
            </a:stretch>
          </a:blipFill>
        </p:spPr>
      </p:sp>
      <p:sp>
        <p:nvSpPr>
          <p:cNvPr id="6" name="Freeform 6"/>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pic>
        <p:nvPicPr>
          <p:cNvPr id="9" name="Picture 8">
            <a:extLst>
              <a:ext uri="{FF2B5EF4-FFF2-40B4-BE49-F238E27FC236}">
                <a16:creationId xmlns:a16="http://schemas.microsoft.com/office/drawing/2014/main" id="{77955D6B-A3E4-4D5C-B6B9-891CC4C655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0" y="1257300"/>
            <a:ext cx="16230600" cy="8674686"/>
          </a:xfrm>
          <a:prstGeom prst="rect">
            <a:avLst/>
          </a:prstGeom>
        </p:spPr>
      </p:pic>
      <p:sp>
        <p:nvSpPr>
          <p:cNvPr id="11" name="Rectangle 10">
            <a:extLst>
              <a:ext uri="{FF2B5EF4-FFF2-40B4-BE49-F238E27FC236}">
                <a16:creationId xmlns:a16="http://schemas.microsoft.com/office/drawing/2014/main" id="{8FB4722C-30D7-49CB-8051-616ACBE9AF83}"/>
              </a:ext>
            </a:extLst>
          </p:cNvPr>
          <p:cNvSpPr/>
          <p:nvPr/>
        </p:nvSpPr>
        <p:spPr>
          <a:xfrm>
            <a:off x="3517534" y="303109"/>
            <a:ext cx="83058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Narrow" panose="020B0606020202030204" pitchFamily="34" charset="0"/>
              </a:rPr>
              <a:t>System Development Life Cycle (SDLC)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4191000" y="-24003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13751338" y="-6786031"/>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9710503" y="80391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0F2297-74BD-4167-8F13-4EAE16167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8288000" cy="10313504"/>
          </a:xfrm>
          <a:prstGeom prst="rect">
            <a:avLst/>
          </a:prstGeom>
        </p:spPr>
      </p:pic>
    </p:spTree>
    <p:extLst>
      <p:ext uri="{BB962C8B-B14F-4D97-AF65-F5344CB8AC3E}">
        <p14:creationId xmlns:p14="http://schemas.microsoft.com/office/powerpoint/2010/main" val="1387769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736259" y="9052889"/>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839696" y="9715463"/>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305247" y="-71554"/>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3753168" y="-98008"/>
            <a:ext cx="10134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000" spc="349" dirty="0">
                <a:solidFill>
                  <a:srgbClr val="FFFFFF"/>
                </a:solidFill>
                <a:latin typeface="Britannic Bold" panose="020B0903060703020204" pitchFamily="34" charset="0"/>
                <a:ea typeface="Fira Sans Light"/>
                <a:cs typeface="Fira Sans Light"/>
                <a:sym typeface="Fira Sans Light"/>
              </a:rPr>
              <a:t>Requirements Analysis</a:t>
            </a:r>
          </a:p>
        </p:txBody>
      </p:sp>
      <p:sp>
        <p:nvSpPr>
          <p:cNvPr id="2" name="Rectangle: Diagonal Corners Rounded 1">
            <a:extLst>
              <a:ext uri="{FF2B5EF4-FFF2-40B4-BE49-F238E27FC236}">
                <a16:creationId xmlns:a16="http://schemas.microsoft.com/office/drawing/2014/main" id="{A5FFBE19-985E-4501-AB43-6B09F92DCF50}"/>
              </a:ext>
            </a:extLst>
          </p:cNvPr>
          <p:cNvSpPr/>
          <p:nvPr/>
        </p:nvSpPr>
        <p:spPr>
          <a:xfrm>
            <a:off x="0" y="1936893"/>
            <a:ext cx="8528708" cy="2742168"/>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8FC1508-A7C7-4499-99B9-2FEC49AB9AA1}"/>
              </a:ext>
            </a:extLst>
          </p:cNvPr>
          <p:cNvSpPr/>
          <p:nvPr/>
        </p:nvSpPr>
        <p:spPr>
          <a:xfrm>
            <a:off x="1143000" y="5576262"/>
            <a:ext cx="473072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Non-Functional Requirements</a:t>
            </a:r>
          </a:p>
        </p:txBody>
      </p:sp>
      <p:sp>
        <p:nvSpPr>
          <p:cNvPr id="10" name="Rectangle 9">
            <a:extLst>
              <a:ext uri="{FF2B5EF4-FFF2-40B4-BE49-F238E27FC236}">
                <a16:creationId xmlns:a16="http://schemas.microsoft.com/office/drawing/2014/main" id="{4104BB40-8E11-4613-932B-9EEEB193E36D}"/>
              </a:ext>
            </a:extLst>
          </p:cNvPr>
          <p:cNvSpPr/>
          <p:nvPr/>
        </p:nvSpPr>
        <p:spPr>
          <a:xfrm>
            <a:off x="11008054" y="1104900"/>
            <a:ext cx="449010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Stakeholder Requirements</a:t>
            </a:r>
          </a:p>
        </p:txBody>
      </p:sp>
      <p:sp>
        <p:nvSpPr>
          <p:cNvPr id="14" name="Rectangle 13">
            <a:extLst>
              <a:ext uri="{FF2B5EF4-FFF2-40B4-BE49-F238E27FC236}">
                <a16:creationId xmlns:a16="http://schemas.microsoft.com/office/drawing/2014/main" id="{CD8C7565-5EE4-4ADE-90FA-3A7CDEDF0430}"/>
              </a:ext>
            </a:extLst>
          </p:cNvPr>
          <p:cNvSpPr/>
          <p:nvPr/>
        </p:nvSpPr>
        <p:spPr>
          <a:xfrm>
            <a:off x="0" y="2018240"/>
            <a:ext cx="9026846" cy="3139321"/>
          </a:xfrm>
          <a:prstGeom prst="rect">
            <a:avLst/>
          </a:prstGeom>
        </p:spPr>
        <p:txBody>
          <a:bodyPr wrap="square">
            <a:spAutoFit/>
          </a:bodyPr>
          <a:lstStyle/>
          <a:p>
            <a:pPr lvl="0" eaLnBrk="0" fontAlgn="base" hangingPunct="0">
              <a:spcBef>
                <a:spcPct val="0"/>
              </a:spcBef>
              <a:spcAft>
                <a:spcPct val="0"/>
              </a:spcAft>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Aggregating problems from platforms (Codeforces, LeetCode)</a:t>
            </a: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Enabling team contests and collaborative problem-solving.</a:t>
            </a: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Providing a chatbot for hints and guidance.</a:t>
            </a: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Allowing private problem sets for coaches. </a:t>
            </a:r>
          </a:p>
          <a:p>
            <a:pPr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User-friendly interface.</a:t>
            </a:r>
          </a:p>
          <a:p>
            <a:pPr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Peer Coaching and Progress Review</a:t>
            </a:r>
          </a:p>
          <a:p>
            <a:pPr lvl="0" eaLnBrk="0" fontAlgn="base" hangingPunct="0">
              <a:spcBef>
                <a:spcPct val="0"/>
              </a:spcBef>
              <a:spcAft>
                <a:spcPct val="0"/>
              </a:spcAft>
              <a:buFontTx/>
              <a:buChar char="•"/>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pPr>
            <a:endParaRPr lang="en-US" altLang="en-US" dirty="0">
              <a:solidFill>
                <a:schemeClr val="bg1"/>
              </a:solidFill>
              <a:latin typeface="Arial" panose="020B0604020202020204" pitchFamily="34" charset="0"/>
            </a:endParaRPr>
          </a:p>
        </p:txBody>
      </p:sp>
      <p:sp>
        <p:nvSpPr>
          <p:cNvPr id="15" name="Rectangle: Diagonal Corners Rounded 14">
            <a:extLst>
              <a:ext uri="{FF2B5EF4-FFF2-40B4-BE49-F238E27FC236}">
                <a16:creationId xmlns:a16="http://schemas.microsoft.com/office/drawing/2014/main" id="{21756F28-C630-4EE7-ABFB-7847A021CF35}"/>
              </a:ext>
            </a:extLst>
          </p:cNvPr>
          <p:cNvSpPr/>
          <p:nvPr/>
        </p:nvSpPr>
        <p:spPr>
          <a:xfrm>
            <a:off x="9254173" y="1867932"/>
            <a:ext cx="8528708" cy="2742168"/>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Rounded 16">
            <a:extLst>
              <a:ext uri="{FF2B5EF4-FFF2-40B4-BE49-F238E27FC236}">
                <a16:creationId xmlns:a16="http://schemas.microsoft.com/office/drawing/2014/main" id="{D25D3602-E58A-40A9-A8AE-C0B91DF677A3}"/>
              </a:ext>
            </a:extLst>
          </p:cNvPr>
          <p:cNvSpPr/>
          <p:nvPr/>
        </p:nvSpPr>
        <p:spPr>
          <a:xfrm>
            <a:off x="228600" y="6532168"/>
            <a:ext cx="8021295" cy="2954732"/>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Diagonal Corners Rounded 17">
            <a:extLst>
              <a:ext uri="{FF2B5EF4-FFF2-40B4-BE49-F238E27FC236}">
                <a16:creationId xmlns:a16="http://schemas.microsoft.com/office/drawing/2014/main" id="{2C1B6095-FAEE-46D6-A5A7-C029BDDA1798}"/>
              </a:ext>
            </a:extLst>
          </p:cNvPr>
          <p:cNvSpPr/>
          <p:nvPr/>
        </p:nvSpPr>
        <p:spPr>
          <a:xfrm>
            <a:off x="8783295" y="6532168"/>
            <a:ext cx="8331225" cy="2954732"/>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a:extLst>
              <a:ext uri="{FF2B5EF4-FFF2-40B4-BE49-F238E27FC236}">
                <a16:creationId xmlns:a16="http://schemas.microsoft.com/office/drawing/2014/main" id="{9F0727BD-2EDE-49AF-BF6F-8EEC4EBD7EE5}"/>
              </a:ext>
            </a:extLst>
          </p:cNvPr>
          <p:cNvSpPr>
            <a:spLocks noChangeArrowheads="1"/>
          </p:cNvSpPr>
          <p:nvPr/>
        </p:nvSpPr>
        <p:spPr bwMode="auto">
          <a:xfrm>
            <a:off x="227327" y="6587004"/>
            <a:ext cx="83312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Secure access to private data and contests.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Real-time response for chatbots and platform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Integration across various programming platforms.</a:t>
            </a:r>
          </a:p>
          <a:p>
            <a:pPr lvl="0" eaLnBrk="0" fontAlgn="base" hangingPunct="0">
              <a:spcBef>
                <a:spcPct val="0"/>
              </a:spcBef>
              <a:spcAft>
                <a:spcPct val="0"/>
              </a:spcAft>
              <a:buFontTx/>
              <a:buChar char="•"/>
            </a:pPr>
            <a:r>
              <a:rPr lang="en-US" sz="2400" dirty="0">
                <a:solidFill>
                  <a:schemeClr val="bg1"/>
                </a:solidFill>
                <a:latin typeface="Arial" panose="020B0604020202020204" pitchFamily="34" charset="0"/>
                <a:cs typeface="Arial" panose="020B0604020202020204" pitchFamily="34" charset="0"/>
              </a:rPr>
              <a:t>Availability and Reliability</a:t>
            </a:r>
            <a:endParaRPr kumimoji="0" lang="en-US" alt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Performance and Scalability</a:t>
            </a:r>
          </a:p>
          <a:p>
            <a:pPr lvl="0" eaLnBrk="0" fontAlgn="base" hangingPunct="0">
              <a:spcBef>
                <a:spcPct val="0"/>
              </a:spcBef>
              <a:spcAft>
                <a:spcPct val="0"/>
              </a:spcAft>
              <a:buFontTx/>
              <a:buChar char="•"/>
            </a:pPr>
            <a:r>
              <a:rPr lang="en-US" altLang="en-US" sz="2400" dirty="0">
                <a:solidFill>
                  <a:schemeClr val="bg1"/>
                </a:solidFill>
                <a:latin typeface="Arial" panose="020B0604020202020204" pitchFamily="34" charset="0"/>
              </a:rPr>
              <a:t>Compatibility Localization and Internationalization </a:t>
            </a: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40906A58-F888-4497-800B-EDD8EC1D8795}"/>
              </a:ext>
            </a:extLst>
          </p:cNvPr>
          <p:cNvSpPr/>
          <p:nvPr/>
        </p:nvSpPr>
        <p:spPr>
          <a:xfrm>
            <a:off x="1676400" y="1104900"/>
            <a:ext cx="473072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Functional Requirements</a:t>
            </a:r>
          </a:p>
        </p:txBody>
      </p:sp>
      <p:sp>
        <p:nvSpPr>
          <p:cNvPr id="22" name="Rectangle 4">
            <a:extLst>
              <a:ext uri="{FF2B5EF4-FFF2-40B4-BE49-F238E27FC236}">
                <a16:creationId xmlns:a16="http://schemas.microsoft.com/office/drawing/2014/main" id="{4E75B969-D052-43E9-B900-4FA7458EBFCD}"/>
              </a:ext>
            </a:extLst>
          </p:cNvPr>
          <p:cNvSpPr>
            <a:spLocks noChangeArrowheads="1"/>
          </p:cNvSpPr>
          <p:nvPr/>
        </p:nvSpPr>
        <p:spPr bwMode="auto">
          <a:xfrm>
            <a:off x="9435307" y="2278139"/>
            <a:ext cx="8166440" cy="165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ts val="3220"/>
              </a:lnSpc>
            </a:pPr>
            <a:r>
              <a:rPr lang="en-US" sz="2400" b="1" dirty="0">
                <a:solidFill>
                  <a:schemeClr val="bg1"/>
                </a:solidFill>
                <a:latin typeface="Arial" panose="020B0604020202020204" pitchFamily="34" charset="0"/>
                <a:ea typeface="Coco Gothic"/>
                <a:cs typeface="Arial" panose="020B0604020202020204" pitchFamily="34" charset="0"/>
                <a:sym typeface="Coco Gothic"/>
              </a:rPr>
              <a:t>General Users Developers/Technical Team</a:t>
            </a:r>
            <a:r>
              <a:rPr kumimoji="0" lang="en-US" altLang="en-US" sz="2400" b="1" i="0" u="none" strike="noStrike" cap="none" normalizeH="0" baseline="0" dirty="0">
                <a:ln>
                  <a:noFill/>
                </a:ln>
                <a:solidFill>
                  <a:schemeClr val="bg1"/>
                </a:solidFill>
                <a:effectLst/>
                <a:latin typeface="Arial" panose="020B0604020202020204" pitchFamily="34" charset="0"/>
              </a:rPr>
              <a:t>:</a:t>
            </a:r>
            <a:r>
              <a:rPr kumimoji="0" lang="en-US" altLang="en-US" sz="2400" b="0" i="0" u="none" strike="noStrike" cap="none" normalizeH="0" baseline="0" dirty="0">
                <a:ln>
                  <a:noFill/>
                </a:ln>
                <a:solidFill>
                  <a:schemeClr val="bg1"/>
                </a:solidFill>
                <a:effectLst/>
                <a:latin typeface="Arial" panose="020B0604020202020204" pitchFamily="34" charset="0"/>
              </a:rPr>
              <a:t> Easy problem-solving interface and access to tools.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Coaches:</a:t>
            </a:r>
            <a:r>
              <a:rPr kumimoji="0" lang="en-US" altLang="en-US" sz="2400" b="0" i="0" u="none" strike="noStrike" cap="none" normalizeH="0" baseline="0" dirty="0">
                <a:ln>
                  <a:noFill/>
                </a:ln>
                <a:solidFill>
                  <a:schemeClr val="bg1"/>
                </a:solidFill>
                <a:effectLst/>
                <a:latin typeface="Arial" panose="020B0604020202020204" pitchFamily="34" charset="0"/>
              </a:rPr>
              <a:t> Manage and monitor trainees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Admins:</a:t>
            </a:r>
            <a:r>
              <a:rPr kumimoji="0" lang="en-US" altLang="en-US" sz="2400" b="0" i="0" u="none" strike="noStrike" cap="none" normalizeH="0" baseline="0" dirty="0">
                <a:ln>
                  <a:noFill/>
                </a:ln>
                <a:solidFill>
                  <a:schemeClr val="bg1"/>
                </a:solidFill>
                <a:effectLst/>
                <a:latin typeface="Arial" panose="020B0604020202020204" pitchFamily="34" charset="0"/>
              </a:rPr>
              <a:t> Maintain platform operations and security. </a:t>
            </a:r>
          </a:p>
        </p:txBody>
      </p:sp>
      <p:sp>
        <p:nvSpPr>
          <p:cNvPr id="23" name="Rectangle 22">
            <a:extLst>
              <a:ext uri="{FF2B5EF4-FFF2-40B4-BE49-F238E27FC236}">
                <a16:creationId xmlns:a16="http://schemas.microsoft.com/office/drawing/2014/main" id="{F566DFDD-F0B6-4F6B-81B6-D15CA127F108}"/>
              </a:ext>
            </a:extLst>
          </p:cNvPr>
          <p:cNvSpPr/>
          <p:nvPr/>
        </p:nvSpPr>
        <p:spPr>
          <a:xfrm>
            <a:off x="10363200" y="5527175"/>
            <a:ext cx="473072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Risk Analysis</a:t>
            </a:r>
          </a:p>
        </p:txBody>
      </p:sp>
      <p:sp>
        <p:nvSpPr>
          <p:cNvPr id="24" name="Rectangle 23">
            <a:extLst>
              <a:ext uri="{FF2B5EF4-FFF2-40B4-BE49-F238E27FC236}">
                <a16:creationId xmlns:a16="http://schemas.microsoft.com/office/drawing/2014/main" id="{72F4FDD4-585B-4FAA-93FC-19CBADA8432B}"/>
              </a:ext>
            </a:extLst>
          </p:cNvPr>
          <p:cNvSpPr/>
          <p:nvPr/>
        </p:nvSpPr>
        <p:spPr>
          <a:xfrm>
            <a:off x="8783295" y="6970566"/>
            <a:ext cx="8668189" cy="1815882"/>
          </a:xfrm>
          <a:prstGeom prst="rect">
            <a:avLst/>
          </a:prstGeom>
        </p:spPr>
        <p:txBody>
          <a:bodyPr wrap="square">
            <a:spAutoFit/>
          </a:bodyPr>
          <a:lstStyle/>
          <a:p>
            <a:r>
              <a:rPr lang="en-US" sz="2800" dirty="0">
                <a:solidFill>
                  <a:schemeClr val="bg1"/>
                </a:solidFill>
              </a:rPr>
              <a:t>Inaccurate or Outdated irrelevant problem statements . System Downtime: Server crashes or unavailability can disrupt user access . Performance Issues: Slow website loading or handling of simultaneous users</a:t>
            </a:r>
          </a:p>
        </p:txBody>
      </p:sp>
    </p:spTree>
    <p:extLst>
      <p:ext uri="{BB962C8B-B14F-4D97-AF65-F5344CB8AC3E}">
        <p14:creationId xmlns:p14="http://schemas.microsoft.com/office/powerpoint/2010/main" val="66951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rot="1123159">
            <a:off x="13631721" y="-4114800"/>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p:sp>
        <p:nvSpPr>
          <p:cNvPr id="8" name="Freeform 8"/>
          <p:cNvSpPr/>
          <p:nvPr/>
        </p:nvSpPr>
        <p:spPr>
          <a:xfrm rot="1123159">
            <a:off x="-5799280" y="7733694"/>
            <a:ext cx="9900271" cy="8229600"/>
          </a:xfrm>
          <a:custGeom>
            <a:avLst/>
            <a:gdLst/>
            <a:ahLst/>
            <a:cxnLst/>
            <a:rect l="l" t="t" r="r" b="b"/>
            <a:pathLst>
              <a:path w="9900271" h="8229600">
                <a:moveTo>
                  <a:pt x="0" y="0"/>
                </a:moveTo>
                <a:lnTo>
                  <a:pt x="9900271" y="0"/>
                </a:lnTo>
                <a:lnTo>
                  <a:pt x="9900271" y="8229600"/>
                </a:lnTo>
                <a:lnTo>
                  <a:pt x="0" y="8229600"/>
                </a:lnTo>
                <a:lnTo>
                  <a:pt x="0" y="0"/>
                </a:lnTo>
                <a:close/>
              </a:path>
            </a:pathLst>
          </a:custGeom>
          <a:blipFill>
            <a:blip r:embed="rId2"/>
            <a:stretch>
              <a:fillRect/>
            </a:stretch>
          </a:blipFill>
        </p:spPr>
      </p:sp>
      <p:pic>
        <p:nvPicPr>
          <p:cNvPr id="3" name="Picture 2">
            <a:extLst>
              <a:ext uri="{FF2B5EF4-FFF2-40B4-BE49-F238E27FC236}">
                <a16:creationId xmlns:a16="http://schemas.microsoft.com/office/drawing/2014/main" id="{19C512C6-1AEE-4BA5-BB38-6124713E6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673" y="1104900"/>
            <a:ext cx="8732654" cy="9788769"/>
          </a:xfrm>
          <a:prstGeom prst="rect">
            <a:avLst/>
          </a:prstGeom>
        </p:spPr>
      </p:pic>
      <p:sp>
        <p:nvSpPr>
          <p:cNvPr id="9" name="TextBox 7">
            <a:extLst>
              <a:ext uri="{FF2B5EF4-FFF2-40B4-BE49-F238E27FC236}">
                <a16:creationId xmlns:a16="http://schemas.microsoft.com/office/drawing/2014/main" id="{ED37792B-1BFD-426C-9FC8-4F2D8E597206}"/>
              </a:ext>
            </a:extLst>
          </p:cNvPr>
          <p:cNvSpPr txBox="1"/>
          <p:nvPr/>
        </p:nvSpPr>
        <p:spPr>
          <a:xfrm>
            <a:off x="278916" y="52401"/>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08.</a:t>
            </a:r>
          </a:p>
        </p:txBody>
      </p:sp>
      <p:sp>
        <p:nvSpPr>
          <p:cNvPr id="10" name="TextBox 6">
            <a:extLst>
              <a:ext uri="{FF2B5EF4-FFF2-40B4-BE49-F238E27FC236}">
                <a16:creationId xmlns:a16="http://schemas.microsoft.com/office/drawing/2014/main" id="{3DAFB927-9A9C-427E-A359-0D892FA398E6}"/>
              </a:ext>
            </a:extLst>
          </p:cNvPr>
          <p:cNvSpPr txBox="1"/>
          <p:nvPr/>
        </p:nvSpPr>
        <p:spPr>
          <a:xfrm>
            <a:off x="6250964" y="800100"/>
            <a:ext cx="8926746" cy="1187056"/>
          </a:xfrm>
          <a:prstGeom prst="rect">
            <a:avLst/>
          </a:prstGeom>
        </p:spPr>
        <p:txBody>
          <a:bodyPr lIns="0" tIns="0" rIns="0" bIns="0" rtlCol="0" anchor="t">
            <a:spAutoFit/>
          </a:bodyPr>
          <a:lstStyle/>
          <a:p>
            <a:pPr lvl="0">
              <a:lnSpc>
                <a:spcPts val="9799"/>
              </a:lnSpc>
              <a:spcBef>
                <a:spcPct val="0"/>
              </a:spcBef>
            </a:pPr>
            <a:r>
              <a:rPr lang="en-US" sz="6999" u="none" strike="noStrike" spc="349" dirty="0" err="1">
                <a:solidFill>
                  <a:srgbClr val="FFFFFF"/>
                </a:solidFill>
                <a:latin typeface="Fira Sans Light" panose="020B0604020202020204" charset="0"/>
                <a:ea typeface="Fira Sans Light"/>
                <a:cs typeface="Fira Sans Light"/>
                <a:sym typeface="Fira Sans Light"/>
              </a:rPr>
              <a:t>Desgin</a:t>
            </a:r>
            <a:endParaRPr lang="en-US" sz="6999" u="none" strike="noStrike" spc="349" dirty="0">
              <a:solidFill>
                <a:srgbClr val="FFFFFF"/>
              </a:solidFill>
              <a:latin typeface="Fira Sans Light" panose="020B0604020202020204" charset="0"/>
              <a:ea typeface="Fira Sans Light"/>
              <a:cs typeface="Fira Sans Light"/>
              <a:sym typeface="Fira Sans Light"/>
            </a:endParaRPr>
          </a:p>
        </p:txBody>
      </p:sp>
    </p:spTree>
    <p:extLst>
      <p:ext uri="{BB962C8B-B14F-4D97-AF65-F5344CB8AC3E}">
        <p14:creationId xmlns:p14="http://schemas.microsoft.com/office/powerpoint/2010/main" val="862275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033993" y="1207023"/>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5" name="Freeform 5"/>
          <p:cNvSpPr/>
          <p:nvPr/>
        </p:nvSpPr>
        <p:spPr>
          <a:xfrm>
            <a:off x="16385141" y="-3086100"/>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3"/>
            <a:stretch>
              <a:fillRect/>
            </a:stretch>
          </a:blipFill>
        </p:spPr>
      </p:sp>
      <p:sp>
        <p:nvSpPr>
          <p:cNvPr id="6" name="Freeform 6"/>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9253794" y="4202846"/>
            <a:ext cx="8357997" cy="1180388"/>
          </a:xfrm>
          <a:prstGeom prst="rect">
            <a:avLst/>
          </a:prstGeom>
        </p:spPr>
        <p:txBody>
          <a:bodyPr wrap="square" lIns="0" tIns="0" rIns="0" bIns="0" rtlCol="0" anchor="t">
            <a:spAutoFit/>
          </a:bodyPr>
          <a:lstStyle/>
          <a:p>
            <a:pPr lvl="0">
              <a:lnSpc>
                <a:spcPts val="9799"/>
              </a:lnSpc>
              <a:spcBef>
                <a:spcPct val="0"/>
              </a:spcBef>
            </a:pPr>
            <a:r>
              <a:rPr lang="en-US" sz="6999" spc="349" dirty="0">
                <a:solidFill>
                  <a:srgbClr val="FFFFFF"/>
                </a:solidFill>
                <a:latin typeface="Fira Sans Light" panose="020B0604020202020204" charset="0"/>
                <a:ea typeface="Fira Sans Light"/>
                <a:cs typeface="Fira Sans Light"/>
                <a:sym typeface="Fira Sans Light"/>
              </a:rPr>
              <a:t>Use case Diagram</a:t>
            </a:r>
            <a:endParaRPr lang="en-US" sz="6999" u="none" strike="noStrike" spc="349" dirty="0">
              <a:solidFill>
                <a:srgbClr val="FFFFFF"/>
              </a:solidFill>
              <a:latin typeface="Fira Sans Light" panose="020B0604020202020204" charset="0"/>
              <a:ea typeface="Fira Sans Light"/>
              <a:cs typeface="Fira Sans Light"/>
              <a:sym typeface="Fira Sans Light"/>
            </a:endParaRPr>
          </a:p>
        </p:txBody>
      </p:sp>
      <p:pic>
        <p:nvPicPr>
          <p:cNvPr id="10" name="Picture 9">
            <a:extLst>
              <a:ext uri="{FF2B5EF4-FFF2-40B4-BE49-F238E27FC236}">
                <a16:creationId xmlns:a16="http://schemas.microsoft.com/office/drawing/2014/main" id="{ED9EEE92-59C0-4538-B5D1-5B26BA6C2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7" y="-1"/>
            <a:ext cx="9041464" cy="10306087"/>
          </a:xfrm>
          <a:prstGeom prst="rect">
            <a:avLst/>
          </a:prstGeom>
        </p:spPr>
      </p:pic>
    </p:spTree>
    <p:extLst>
      <p:ext uri="{BB962C8B-B14F-4D97-AF65-F5344CB8AC3E}">
        <p14:creationId xmlns:p14="http://schemas.microsoft.com/office/powerpoint/2010/main" val="132534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2192000" y="704776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3"/>
            <a:stretch>
              <a:fillRect/>
            </a:stretch>
          </a:blipFill>
        </p:spPr>
      </p:sp>
      <p:sp>
        <p:nvSpPr>
          <p:cNvPr id="5" name="Freeform 5"/>
          <p:cNvSpPr/>
          <p:nvPr/>
        </p:nvSpPr>
        <p:spPr>
          <a:xfrm>
            <a:off x="17978599" y="4874442"/>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4"/>
            <a:stretch>
              <a:fillRect/>
            </a:stretch>
          </a:blipFill>
        </p:spPr>
      </p:sp>
      <p:sp>
        <p:nvSpPr>
          <p:cNvPr id="6" name="Freeform 6"/>
          <p:cNvSpPr/>
          <p:nvPr/>
        </p:nvSpPr>
        <p:spPr>
          <a:xfrm rot="-6822524">
            <a:off x="14021652" y="-574668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5"/>
            <a:stretch>
              <a:fillRect/>
            </a:stretch>
          </a:blipFill>
        </p:spPr>
      </p:sp>
      <p:sp>
        <p:nvSpPr>
          <p:cNvPr id="7" name="Freeform 7"/>
          <p:cNvSpPr/>
          <p:nvPr/>
        </p:nvSpPr>
        <p:spPr>
          <a:xfrm>
            <a:off x="16956635" y="727207"/>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10668000" y="3924300"/>
            <a:ext cx="8357997" cy="2170659"/>
          </a:xfrm>
          <a:prstGeom prst="rect">
            <a:avLst/>
          </a:prstGeom>
        </p:spPr>
        <p:txBody>
          <a:bodyPr wrap="square" lIns="0" tIns="0" rIns="0" bIns="0" rtlCol="0" anchor="t">
            <a:spAutoFit/>
          </a:bodyPr>
          <a:lstStyle/>
          <a:p>
            <a:pPr algn="ctr">
              <a:lnSpc>
                <a:spcPts val="9100"/>
              </a:lnSpc>
            </a:pPr>
            <a:r>
              <a:rPr lang="en-US" sz="6600" dirty="0">
                <a:solidFill>
                  <a:schemeClr val="bg1"/>
                </a:solidFill>
                <a:latin typeface="Fira Sans Light" panose="020B0604020202020204" charset="0"/>
                <a:ea typeface="TAN Headline"/>
                <a:cs typeface="TAN Headline"/>
                <a:sym typeface="TAN Headline"/>
              </a:rPr>
              <a:t>Sequence Diagram</a:t>
            </a:r>
          </a:p>
          <a:p>
            <a:pPr algn="ctr">
              <a:lnSpc>
                <a:spcPts val="9100"/>
              </a:lnSpc>
            </a:pPr>
            <a:r>
              <a:rPr lang="en-US" sz="4000" dirty="0">
                <a:solidFill>
                  <a:schemeClr val="bg1"/>
                </a:solidFill>
                <a:latin typeface="Fira Sans Light" panose="020B0604020202020204" charset="0"/>
                <a:ea typeface="ADLaM Display" panose="02010000000000000000" pitchFamily="2" charset="0"/>
                <a:cs typeface="ADLaM Display" panose="02010000000000000000" pitchFamily="2" charset="0"/>
                <a:sym typeface="TAN Headline"/>
              </a:rPr>
              <a:t>Login/Register</a:t>
            </a:r>
          </a:p>
        </p:txBody>
      </p:sp>
      <p:pic>
        <p:nvPicPr>
          <p:cNvPr id="9" name="Picture 8">
            <a:extLst>
              <a:ext uri="{FF2B5EF4-FFF2-40B4-BE49-F238E27FC236}">
                <a16:creationId xmlns:a16="http://schemas.microsoft.com/office/drawing/2014/main" id="{EE074655-44E0-4D9E-B01F-9F9D119BC3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3145"/>
            <a:ext cx="11353800" cy="10273855"/>
          </a:xfrm>
          <a:prstGeom prst="rect">
            <a:avLst/>
          </a:prstGeom>
        </p:spPr>
      </p:pic>
    </p:spTree>
    <p:extLst>
      <p:ext uri="{BB962C8B-B14F-4D97-AF65-F5344CB8AC3E}">
        <p14:creationId xmlns:p14="http://schemas.microsoft.com/office/powerpoint/2010/main" val="368502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2192000" y="704776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3"/>
            <a:stretch>
              <a:fillRect/>
            </a:stretch>
          </a:blipFill>
        </p:spPr>
      </p:sp>
      <p:sp>
        <p:nvSpPr>
          <p:cNvPr id="5" name="Freeform 5"/>
          <p:cNvSpPr/>
          <p:nvPr/>
        </p:nvSpPr>
        <p:spPr>
          <a:xfrm>
            <a:off x="17978599" y="4874442"/>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4"/>
            <a:stretch>
              <a:fillRect/>
            </a:stretch>
          </a:blipFill>
        </p:spPr>
      </p:sp>
      <p:sp>
        <p:nvSpPr>
          <p:cNvPr id="6" name="Freeform 6"/>
          <p:cNvSpPr/>
          <p:nvPr/>
        </p:nvSpPr>
        <p:spPr>
          <a:xfrm rot="-6822524">
            <a:off x="14021652" y="-574668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5"/>
            <a:stretch>
              <a:fillRect/>
            </a:stretch>
          </a:blipFill>
        </p:spPr>
      </p:sp>
      <p:sp>
        <p:nvSpPr>
          <p:cNvPr id="7" name="Freeform 7"/>
          <p:cNvSpPr/>
          <p:nvPr/>
        </p:nvSpPr>
        <p:spPr>
          <a:xfrm>
            <a:off x="16956635" y="727207"/>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10668000" y="3924300"/>
            <a:ext cx="8357997" cy="2266518"/>
          </a:xfrm>
          <a:prstGeom prst="rect">
            <a:avLst/>
          </a:prstGeom>
        </p:spPr>
        <p:txBody>
          <a:bodyPr wrap="square" lIns="0" tIns="0" rIns="0" bIns="0" rtlCol="0" anchor="t">
            <a:spAutoFit/>
          </a:bodyPr>
          <a:lstStyle/>
          <a:p>
            <a:pPr algn="ctr">
              <a:lnSpc>
                <a:spcPts val="9100"/>
              </a:lnSpc>
            </a:pPr>
            <a:r>
              <a:rPr lang="en-US" sz="6600" dirty="0">
                <a:solidFill>
                  <a:schemeClr val="bg1"/>
                </a:solidFill>
                <a:latin typeface="Fira Sans Light" panose="020B0604020202020204" charset="0"/>
                <a:ea typeface="TAN Headline"/>
                <a:cs typeface="TAN Headline"/>
                <a:sym typeface="TAN Headline"/>
              </a:rPr>
              <a:t>Sequence Diagram</a:t>
            </a:r>
          </a:p>
          <a:p>
            <a:pPr algn="ctr">
              <a:lnSpc>
                <a:spcPts val="9100"/>
              </a:lnSpc>
            </a:pPr>
            <a:r>
              <a:rPr lang="en-US" sz="6600" dirty="0">
                <a:solidFill>
                  <a:schemeClr val="bg1"/>
                </a:solidFill>
                <a:latin typeface="Fira Sans Light" panose="020B0604020202020204" charset="0"/>
                <a:ea typeface="TAN Headline"/>
                <a:cs typeface="TAN Headline"/>
                <a:sym typeface="TAN Headline"/>
              </a:rPr>
              <a:t>Website</a:t>
            </a:r>
          </a:p>
        </p:txBody>
      </p:sp>
      <p:pic>
        <p:nvPicPr>
          <p:cNvPr id="9" name="Picture 8">
            <a:extLst>
              <a:ext uri="{FF2B5EF4-FFF2-40B4-BE49-F238E27FC236}">
                <a16:creationId xmlns:a16="http://schemas.microsoft.com/office/drawing/2014/main" id="{56856D29-4AFB-4513-959E-7EBD7FABBD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4" y="0"/>
            <a:ext cx="11346685" cy="10287000"/>
          </a:xfrm>
          <a:prstGeom prst="rect">
            <a:avLst/>
          </a:prstGeom>
        </p:spPr>
      </p:pic>
    </p:spTree>
    <p:extLst>
      <p:ext uri="{BB962C8B-B14F-4D97-AF65-F5344CB8AC3E}">
        <p14:creationId xmlns:p14="http://schemas.microsoft.com/office/powerpoint/2010/main" val="305752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033993" y="1207023"/>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5" name="Freeform 5"/>
          <p:cNvSpPr/>
          <p:nvPr/>
        </p:nvSpPr>
        <p:spPr>
          <a:xfrm>
            <a:off x="16385141" y="-3086100"/>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3"/>
            <a:stretch>
              <a:fillRect/>
            </a:stretch>
          </a:blipFill>
        </p:spPr>
      </p:sp>
      <p:sp>
        <p:nvSpPr>
          <p:cNvPr id="6" name="Freeform 6"/>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10591800" y="4107902"/>
            <a:ext cx="8357997" cy="1015663"/>
          </a:xfrm>
          <a:prstGeom prst="rect">
            <a:avLst/>
          </a:prstGeom>
        </p:spPr>
        <p:txBody>
          <a:bodyPr wrap="square" lIns="0" tIns="0" rIns="0" bIns="0" rtlCol="0" anchor="t">
            <a:spAutoFit/>
          </a:bodyPr>
          <a:lstStyle/>
          <a:p>
            <a:pPr algn="ctr"/>
            <a:r>
              <a:rPr lang="en-US" sz="6600" dirty="0">
                <a:solidFill>
                  <a:schemeClr val="bg1"/>
                </a:solidFill>
                <a:latin typeface="Fira Sans Light" panose="020B0604020202020204" charset="0"/>
              </a:rPr>
              <a:t>Class Diagram</a:t>
            </a:r>
          </a:p>
        </p:txBody>
      </p:sp>
      <p:pic>
        <p:nvPicPr>
          <p:cNvPr id="10" name="Picture 9">
            <a:extLst>
              <a:ext uri="{FF2B5EF4-FFF2-40B4-BE49-F238E27FC236}">
                <a16:creationId xmlns:a16="http://schemas.microsoft.com/office/drawing/2014/main" id="{B9A9841D-E200-4178-A85D-13FE26B186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9868"/>
            <a:ext cx="12182475" cy="10326867"/>
          </a:xfrm>
          <a:prstGeom prst="rect">
            <a:avLst/>
          </a:prstGeom>
        </p:spPr>
      </p:pic>
    </p:spTree>
    <p:extLst>
      <p:ext uri="{BB962C8B-B14F-4D97-AF65-F5344CB8AC3E}">
        <p14:creationId xmlns:p14="http://schemas.microsoft.com/office/powerpoint/2010/main" val="71883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033993" y="1207023"/>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3"/>
            <a:stretch>
              <a:fillRect/>
            </a:stretch>
          </a:blipFill>
        </p:spPr>
      </p:sp>
      <p:sp>
        <p:nvSpPr>
          <p:cNvPr id="5" name="Freeform 5"/>
          <p:cNvSpPr/>
          <p:nvPr/>
        </p:nvSpPr>
        <p:spPr>
          <a:xfrm>
            <a:off x="16385141" y="-3086100"/>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4"/>
            <a:stretch>
              <a:fillRect/>
            </a:stretch>
          </a:blipFill>
        </p:spPr>
      </p:sp>
      <p:sp>
        <p:nvSpPr>
          <p:cNvPr id="6" name="Freeform 6"/>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5"/>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9253794" y="4202846"/>
            <a:ext cx="8357997" cy="1107996"/>
          </a:xfrm>
          <a:prstGeom prst="rect">
            <a:avLst/>
          </a:prstGeom>
        </p:spPr>
        <p:txBody>
          <a:bodyPr wrap="square" lIns="0" tIns="0" rIns="0" bIns="0" rtlCol="0" anchor="t">
            <a:spAutoFit/>
          </a:bodyPr>
          <a:lstStyle/>
          <a:p>
            <a:pPr algn="ctr"/>
            <a:r>
              <a:rPr lang="en-US" sz="7200" dirty="0">
                <a:solidFill>
                  <a:schemeClr val="bg1"/>
                </a:solidFill>
                <a:latin typeface="Fira Sans Light" panose="020B0604020202020204" charset="0"/>
              </a:rPr>
              <a:t>Activity Diagram</a:t>
            </a:r>
          </a:p>
        </p:txBody>
      </p:sp>
      <p:pic>
        <p:nvPicPr>
          <p:cNvPr id="4" name="Picture 3">
            <a:extLst>
              <a:ext uri="{FF2B5EF4-FFF2-40B4-BE49-F238E27FC236}">
                <a16:creationId xmlns:a16="http://schemas.microsoft.com/office/drawing/2014/main" id="{D3CDBD17-BB3F-4FCD-8120-542EDCF60B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68" y="19707"/>
            <a:ext cx="10158668" cy="10287000"/>
          </a:xfrm>
          <a:prstGeom prst="rect">
            <a:avLst/>
          </a:prstGeom>
        </p:spPr>
      </p:pic>
    </p:spTree>
    <p:extLst>
      <p:ext uri="{BB962C8B-B14F-4D97-AF65-F5344CB8AC3E}">
        <p14:creationId xmlns:p14="http://schemas.microsoft.com/office/powerpoint/2010/main" val="252860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rot="-942507">
            <a:off x="14992215" y="203258"/>
            <a:ext cx="2608882" cy="1906856"/>
          </a:xfrm>
          <a:custGeom>
            <a:avLst/>
            <a:gdLst/>
            <a:ahLst/>
            <a:cxnLst/>
            <a:rect l="l" t="t" r="r" b="b"/>
            <a:pathLst>
              <a:path w="2608882" h="1906856">
                <a:moveTo>
                  <a:pt x="0" y="0"/>
                </a:moveTo>
                <a:lnTo>
                  <a:pt x="2608882" y="0"/>
                </a:lnTo>
                <a:lnTo>
                  <a:pt x="2608882" y="1906855"/>
                </a:lnTo>
                <a:lnTo>
                  <a:pt x="0" y="19068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08577" y="74209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4"/>
            <a:stretch>
              <a:fillRect/>
            </a:stretch>
          </a:blipFill>
        </p:spPr>
      </p:sp>
      <p:sp>
        <p:nvSpPr>
          <p:cNvPr id="5" name="Freeform 5"/>
          <p:cNvSpPr/>
          <p:nvPr/>
        </p:nvSpPr>
        <p:spPr>
          <a:xfrm>
            <a:off x="8303198" y="9837514"/>
            <a:ext cx="4702071" cy="3591207"/>
          </a:xfrm>
          <a:custGeom>
            <a:avLst/>
            <a:gdLst/>
            <a:ahLst/>
            <a:cxnLst/>
            <a:rect l="l" t="t" r="r" b="b"/>
            <a:pathLst>
              <a:path w="4702071" h="3591207">
                <a:moveTo>
                  <a:pt x="0" y="0"/>
                </a:moveTo>
                <a:lnTo>
                  <a:pt x="4702071" y="0"/>
                </a:lnTo>
                <a:lnTo>
                  <a:pt x="4702071" y="3591207"/>
                </a:lnTo>
                <a:lnTo>
                  <a:pt x="0" y="3591207"/>
                </a:lnTo>
                <a:lnTo>
                  <a:pt x="0" y="0"/>
                </a:lnTo>
                <a:close/>
              </a:path>
            </a:pathLst>
          </a:custGeom>
          <a:blipFill>
            <a:blip r:embed="rId5"/>
            <a:stretch>
              <a:fillRect/>
            </a:stretch>
          </a:blipFill>
        </p:spPr>
      </p:sp>
      <p:graphicFrame>
        <p:nvGraphicFramePr>
          <p:cNvPr id="11" name="Diagram 10">
            <a:extLst>
              <a:ext uri="{FF2B5EF4-FFF2-40B4-BE49-F238E27FC236}">
                <a16:creationId xmlns:a16="http://schemas.microsoft.com/office/drawing/2014/main" id="{ADB37727-6C16-40F7-8C71-41EF55E30E11}"/>
              </a:ext>
            </a:extLst>
          </p:cNvPr>
          <p:cNvGraphicFramePr/>
          <p:nvPr>
            <p:extLst>
              <p:ext uri="{D42A27DB-BD31-4B8C-83A1-F6EECF244321}">
                <p14:modId xmlns:p14="http://schemas.microsoft.com/office/powerpoint/2010/main" val="3813034336"/>
              </p:ext>
            </p:extLst>
          </p:nvPr>
        </p:nvGraphicFramePr>
        <p:xfrm>
          <a:off x="228600" y="3807734"/>
          <a:ext cx="8610600" cy="53720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Rectangle: Diagonal Corners Rounded 32">
            <a:extLst>
              <a:ext uri="{FF2B5EF4-FFF2-40B4-BE49-F238E27FC236}">
                <a16:creationId xmlns:a16="http://schemas.microsoft.com/office/drawing/2014/main" id="{67C70200-613A-4583-8397-C9E8B8FBE875}"/>
              </a:ext>
            </a:extLst>
          </p:cNvPr>
          <p:cNvSpPr/>
          <p:nvPr/>
        </p:nvSpPr>
        <p:spPr>
          <a:xfrm>
            <a:off x="5956216" y="1194786"/>
            <a:ext cx="6095838" cy="1061959"/>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latin typeface="Antique Olive Compact" panose="020B0904030504030204" pitchFamily="34" charset="0"/>
                <a:ea typeface="TAN Headline"/>
                <a:cs typeface="TAN Headline"/>
                <a:sym typeface="TAN Headline"/>
              </a:rPr>
              <a:t>Table of Content</a:t>
            </a:r>
          </a:p>
          <a:p>
            <a:pPr algn="ctr"/>
            <a:endParaRPr lang="en-US" sz="6000" b="1" dirty="0">
              <a:solidFill>
                <a:schemeClr val="bg1"/>
              </a:solidFill>
              <a:latin typeface="Microsoft YaHei UI" panose="020B0503020204020204" pitchFamily="34" charset="-122"/>
              <a:ea typeface="Microsoft YaHei UI" panose="020B0503020204020204" pitchFamily="34" charset="-122"/>
            </a:endParaRPr>
          </a:p>
        </p:txBody>
      </p:sp>
      <p:sp>
        <p:nvSpPr>
          <p:cNvPr id="44" name="Freeform 3">
            <a:extLst>
              <a:ext uri="{FF2B5EF4-FFF2-40B4-BE49-F238E27FC236}">
                <a16:creationId xmlns:a16="http://schemas.microsoft.com/office/drawing/2014/main" id="{4F31FCA3-F62E-479A-96D9-51F82BBD467A}"/>
              </a:ext>
            </a:extLst>
          </p:cNvPr>
          <p:cNvSpPr/>
          <p:nvPr/>
        </p:nvSpPr>
        <p:spPr>
          <a:xfrm>
            <a:off x="-2173902" y="9251474"/>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11"/>
            <a:stretch>
              <a:fillRect/>
            </a:stretch>
          </a:blipFill>
        </p:spPr>
      </p:sp>
      <p:sp>
        <p:nvSpPr>
          <p:cNvPr id="45" name="Freeform 4">
            <a:extLst>
              <a:ext uri="{FF2B5EF4-FFF2-40B4-BE49-F238E27FC236}">
                <a16:creationId xmlns:a16="http://schemas.microsoft.com/office/drawing/2014/main" id="{0D49E1AF-1DE1-4E8D-A008-9A1A72045530}"/>
              </a:ext>
            </a:extLst>
          </p:cNvPr>
          <p:cNvSpPr/>
          <p:nvPr/>
        </p:nvSpPr>
        <p:spPr>
          <a:xfrm>
            <a:off x="19500870" y="-979940"/>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4"/>
            <a:stretch>
              <a:fillRect/>
            </a:stretch>
          </a:blipFill>
        </p:spPr>
      </p:sp>
      <p:graphicFrame>
        <p:nvGraphicFramePr>
          <p:cNvPr id="49" name="Diagram 48">
            <a:extLst>
              <a:ext uri="{FF2B5EF4-FFF2-40B4-BE49-F238E27FC236}">
                <a16:creationId xmlns:a16="http://schemas.microsoft.com/office/drawing/2014/main" id="{80DE61D4-DCB9-45B2-938D-E6129CCA3549}"/>
              </a:ext>
            </a:extLst>
          </p:cNvPr>
          <p:cNvGraphicFramePr/>
          <p:nvPr>
            <p:extLst>
              <p:ext uri="{D42A27DB-BD31-4B8C-83A1-F6EECF244321}">
                <p14:modId xmlns:p14="http://schemas.microsoft.com/office/powerpoint/2010/main" val="3617419366"/>
              </p:ext>
            </p:extLst>
          </p:nvPr>
        </p:nvGraphicFramePr>
        <p:xfrm>
          <a:off x="9437077" y="3859355"/>
          <a:ext cx="8610600" cy="52688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37094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316200" y="8199331"/>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3"/>
            <a:stretch>
              <a:fillRect/>
            </a:stretch>
          </a:blipFill>
        </p:spPr>
      </p:sp>
      <p:sp>
        <p:nvSpPr>
          <p:cNvPr id="5" name="Freeform 5"/>
          <p:cNvSpPr/>
          <p:nvPr/>
        </p:nvSpPr>
        <p:spPr>
          <a:xfrm>
            <a:off x="17978599" y="4874442"/>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4"/>
            <a:stretch>
              <a:fillRect/>
            </a:stretch>
          </a:blipFill>
        </p:spPr>
      </p:sp>
      <p:sp>
        <p:nvSpPr>
          <p:cNvPr id="6" name="Freeform 6"/>
          <p:cNvSpPr/>
          <p:nvPr/>
        </p:nvSpPr>
        <p:spPr>
          <a:xfrm rot="-6822524">
            <a:off x="14021652" y="-574668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5"/>
            <a:stretch>
              <a:fillRect/>
            </a:stretch>
          </a:blipFill>
        </p:spPr>
      </p:sp>
      <p:sp>
        <p:nvSpPr>
          <p:cNvPr id="7" name="Freeform 7"/>
          <p:cNvSpPr/>
          <p:nvPr/>
        </p:nvSpPr>
        <p:spPr>
          <a:xfrm>
            <a:off x="16956635" y="727207"/>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10865716" y="3926928"/>
            <a:ext cx="8357997" cy="1119922"/>
          </a:xfrm>
          <a:prstGeom prst="rect">
            <a:avLst/>
          </a:prstGeom>
        </p:spPr>
        <p:txBody>
          <a:bodyPr wrap="square" lIns="0" tIns="0" rIns="0" bIns="0" rtlCol="0" anchor="t">
            <a:spAutoFit/>
          </a:bodyPr>
          <a:lstStyle/>
          <a:p>
            <a:pPr algn="ctr">
              <a:lnSpc>
                <a:spcPts val="9100"/>
              </a:lnSpc>
            </a:pPr>
            <a:r>
              <a:rPr lang="en-US" sz="7200" b="1" dirty="0">
                <a:solidFill>
                  <a:schemeClr val="bg1"/>
                </a:solidFill>
                <a:latin typeface="Fira Sans Light" panose="020B0604020202020204" charset="0"/>
                <a:ea typeface="ADLaM Display" panose="02010000000000000000" pitchFamily="2" charset="0"/>
                <a:cs typeface="ADLaM Display" panose="02010000000000000000" pitchFamily="2" charset="0"/>
                <a:sym typeface="TAN Headline"/>
              </a:rPr>
              <a:t>ERD</a:t>
            </a:r>
          </a:p>
        </p:txBody>
      </p:sp>
      <p:pic>
        <p:nvPicPr>
          <p:cNvPr id="4" name="Picture 3">
            <a:extLst>
              <a:ext uri="{FF2B5EF4-FFF2-40B4-BE49-F238E27FC236}">
                <a16:creationId xmlns:a16="http://schemas.microsoft.com/office/drawing/2014/main" id="{354ADDF0-22CF-740A-8218-A5E6CB7C6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3129846" cy="10287000"/>
          </a:xfrm>
          <a:prstGeom prst="rect">
            <a:avLst/>
          </a:prstGeom>
        </p:spPr>
      </p:pic>
    </p:spTree>
    <p:extLst>
      <p:ext uri="{BB962C8B-B14F-4D97-AF65-F5344CB8AC3E}">
        <p14:creationId xmlns:p14="http://schemas.microsoft.com/office/powerpoint/2010/main" val="243818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033993" y="1207023"/>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5" name="Freeform 5"/>
          <p:cNvSpPr/>
          <p:nvPr/>
        </p:nvSpPr>
        <p:spPr>
          <a:xfrm>
            <a:off x="16385141" y="-3086100"/>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3"/>
            <a:stretch>
              <a:fillRect/>
            </a:stretch>
          </a:blipFill>
        </p:spPr>
      </p:sp>
      <p:sp>
        <p:nvSpPr>
          <p:cNvPr id="6" name="Freeform 6"/>
          <p:cNvSpPr/>
          <p:nvPr/>
        </p:nvSpPr>
        <p:spPr>
          <a:xfrm rot="-6822524">
            <a:off x="14198883" y="593054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5" name="Rectangle 14">
            <a:extLst>
              <a:ext uri="{FF2B5EF4-FFF2-40B4-BE49-F238E27FC236}">
                <a16:creationId xmlns:a16="http://schemas.microsoft.com/office/drawing/2014/main" id="{D7C6FC86-546C-4CE9-9284-F23F495AA15D}"/>
              </a:ext>
            </a:extLst>
          </p:cNvPr>
          <p:cNvSpPr/>
          <p:nvPr/>
        </p:nvSpPr>
        <p:spPr>
          <a:xfrm>
            <a:off x="-3276600" y="-5067300"/>
            <a:ext cx="4473952" cy="1005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Sequence Diagram</a:t>
            </a:r>
          </a:p>
        </p:txBody>
      </p:sp>
      <p:sp>
        <p:nvSpPr>
          <p:cNvPr id="18" name="TextBox 6">
            <a:extLst>
              <a:ext uri="{FF2B5EF4-FFF2-40B4-BE49-F238E27FC236}">
                <a16:creationId xmlns:a16="http://schemas.microsoft.com/office/drawing/2014/main" id="{B81BE1F7-7162-4360-AE07-87D179656389}"/>
              </a:ext>
            </a:extLst>
          </p:cNvPr>
          <p:cNvSpPr txBox="1"/>
          <p:nvPr/>
        </p:nvSpPr>
        <p:spPr>
          <a:xfrm>
            <a:off x="8382000" y="4444489"/>
            <a:ext cx="8357997" cy="2274982"/>
          </a:xfrm>
          <a:prstGeom prst="rect">
            <a:avLst/>
          </a:prstGeom>
        </p:spPr>
        <p:txBody>
          <a:bodyPr wrap="square" lIns="0" tIns="0" rIns="0" bIns="0" rtlCol="0" anchor="t">
            <a:spAutoFit/>
          </a:bodyPr>
          <a:lstStyle/>
          <a:p>
            <a:pPr algn="ctr"/>
            <a:r>
              <a:rPr lang="en-US" sz="7200" dirty="0" err="1">
                <a:solidFill>
                  <a:schemeClr val="bg1"/>
                </a:solidFill>
                <a:latin typeface="Fira Sans Light" panose="020B0604020202020204" charset="0"/>
              </a:rPr>
              <a:t>FlowChart</a:t>
            </a:r>
            <a:r>
              <a:rPr lang="en-US" sz="7200" dirty="0">
                <a:solidFill>
                  <a:schemeClr val="bg1"/>
                </a:solidFill>
                <a:latin typeface="Fira Sans Light" panose="020B0604020202020204" charset="0"/>
              </a:rPr>
              <a:t> </a:t>
            </a:r>
            <a:r>
              <a:rPr lang="en-US" sz="7200" dirty="0">
                <a:solidFill>
                  <a:schemeClr val="bg1"/>
                </a:solidFill>
                <a:latin typeface="Fira Sans Light" panose="020B0604020202020204" charset="0"/>
                <a:ea typeface="TAN Headline"/>
                <a:cs typeface="TAN Headline"/>
                <a:sym typeface="TAN Headline"/>
              </a:rPr>
              <a:t>Diagram</a:t>
            </a:r>
          </a:p>
          <a:p>
            <a:pPr algn="ctr"/>
            <a:endParaRPr lang="en-US" sz="7200" dirty="0">
              <a:solidFill>
                <a:schemeClr val="bg1"/>
              </a:solidFill>
              <a:latin typeface="Fira Sans Light" panose="020B0604020202020204" charset="0"/>
            </a:endParaRPr>
          </a:p>
        </p:txBody>
      </p:sp>
      <p:pic>
        <p:nvPicPr>
          <p:cNvPr id="4" name="Picture 3">
            <a:extLst>
              <a:ext uri="{FF2B5EF4-FFF2-40B4-BE49-F238E27FC236}">
                <a16:creationId xmlns:a16="http://schemas.microsoft.com/office/drawing/2014/main" id="{A5F611D3-1E5D-4D0D-A8D7-6E1511228D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7670727" cy="10335119"/>
          </a:xfrm>
          <a:prstGeom prst="rect">
            <a:avLst/>
          </a:prstGeom>
        </p:spPr>
      </p:pic>
    </p:spTree>
    <p:extLst>
      <p:ext uri="{BB962C8B-B14F-4D97-AF65-F5344CB8AC3E}">
        <p14:creationId xmlns:p14="http://schemas.microsoft.com/office/powerpoint/2010/main" val="37212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 name="Freeform 5"/>
          <p:cNvSpPr/>
          <p:nvPr/>
        </p:nvSpPr>
        <p:spPr>
          <a:xfrm>
            <a:off x="-370174" y="-1036547"/>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2"/>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2">
            <a:extLst>
              <a:ext uri="{FF2B5EF4-FFF2-40B4-BE49-F238E27FC236}">
                <a16:creationId xmlns:a16="http://schemas.microsoft.com/office/drawing/2014/main" id="{358ECD79-B8DB-4EB9-859C-206DD4AEAF0F}"/>
              </a:ext>
            </a:extLst>
          </p:cNvPr>
          <p:cNvSpPr/>
          <p:nvPr/>
        </p:nvSpPr>
        <p:spPr>
          <a:xfrm>
            <a:off x="8033162" y="487577"/>
            <a:ext cx="9226138" cy="5451809"/>
          </a:xfrm>
          <a:custGeom>
            <a:avLst/>
            <a:gdLst/>
            <a:ahLst/>
            <a:cxnLst/>
            <a:rect l="l" t="t" r="r" b="b"/>
            <a:pathLst>
              <a:path w="9226138" h="5451809">
                <a:moveTo>
                  <a:pt x="0" y="0"/>
                </a:moveTo>
                <a:lnTo>
                  <a:pt x="9226138" y="0"/>
                </a:lnTo>
                <a:lnTo>
                  <a:pt x="9226138" y="5451808"/>
                </a:lnTo>
                <a:lnTo>
                  <a:pt x="0" y="545180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3">
            <a:extLst>
              <a:ext uri="{FF2B5EF4-FFF2-40B4-BE49-F238E27FC236}">
                <a16:creationId xmlns:a16="http://schemas.microsoft.com/office/drawing/2014/main" id="{206F4084-0AA0-4025-8F46-759C2CA69DD6}"/>
              </a:ext>
            </a:extLst>
          </p:cNvPr>
          <p:cNvSpPr/>
          <p:nvPr/>
        </p:nvSpPr>
        <p:spPr>
          <a:xfrm>
            <a:off x="14890031" y="8372491"/>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7"/>
            <a:stretch>
              <a:fillRect/>
            </a:stretch>
          </a:blipFill>
        </p:spPr>
      </p:sp>
      <p:sp>
        <p:nvSpPr>
          <p:cNvPr id="10" name="Freeform 4">
            <a:extLst>
              <a:ext uri="{FF2B5EF4-FFF2-40B4-BE49-F238E27FC236}">
                <a16:creationId xmlns:a16="http://schemas.microsoft.com/office/drawing/2014/main" id="{07C6552B-0EA3-420E-BD9F-7B5FF3C57903}"/>
              </a:ext>
            </a:extLst>
          </p:cNvPr>
          <p:cNvSpPr/>
          <p:nvPr/>
        </p:nvSpPr>
        <p:spPr>
          <a:xfrm>
            <a:off x="-6781800" y="7383854"/>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8"/>
            <a:stretch>
              <a:fillRect/>
            </a:stretch>
          </a:blipFill>
        </p:spPr>
      </p:sp>
      <p:sp>
        <p:nvSpPr>
          <p:cNvPr id="11" name="TextBox 6">
            <a:extLst>
              <a:ext uri="{FF2B5EF4-FFF2-40B4-BE49-F238E27FC236}">
                <a16:creationId xmlns:a16="http://schemas.microsoft.com/office/drawing/2014/main" id="{E7091D81-3680-48EB-A5D9-BB10BF944C18}"/>
              </a:ext>
            </a:extLst>
          </p:cNvPr>
          <p:cNvSpPr txBox="1"/>
          <p:nvPr/>
        </p:nvSpPr>
        <p:spPr>
          <a:xfrm>
            <a:off x="5027122" y="6804782"/>
            <a:ext cx="8926746" cy="1166858"/>
          </a:xfrm>
          <a:prstGeom prst="rect">
            <a:avLst/>
          </a:prstGeom>
        </p:spPr>
        <p:txBody>
          <a:bodyPr lIns="0" tIns="0" rIns="0" bIns="0" rtlCol="0" anchor="t">
            <a:spAutoFit/>
          </a:bodyPr>
          <a:lstStyle/>
          <a:p>
            <a:pPr>
              <a:lnSpc>
                <a:spcPts val="9799"/>
              </a:lnSpc>
              <a:spcBef>
                <a:spcPct val="0"/>
              </a:spcBef>
            </a:pPr>
            <a:r>
              <a:rPr lang="en-US" sz="6600" dirty="0">
                <a:solidFill>
                  <a:schemeClr val="bg1"/>
                </a:solidFill>
                <a:latin typeface="Fira Sans Light" panose="020B0604020202020204" charset="0"/>
                <a:ea typeface="ADLaM Display" panose="02010000000000000000" pitchFamily="2" charset="0"/>
                <a:cs typeface="ADLaM Display" panose="02010000000000000000" pitchFamily="2" charset="0"/>
                <a:sym typeface="TAN Headline"/>
              </a:rPr>
              <a:t>Prototype</a:t>
            </a:r>
          </a:p>
        </p:txBody>
      </p:sp>
      <p:sp>
        <p:nvSpPr>
          <p:cNvPr id="12" name="TextBox 7">
            <a:extLst>
              <a:ext uri="{FF2B5EF4-FFF2-40B4-BE49-F238E27FC236}">
                <a16:creationId xmlns:a16="http://schemas.microsoft.com/office/drawing/2014/main" id="{B5CA4F90-E3E8-4009-BC84-4D2D36799368}"/>
              </a:ext>
            </a:extLst>
          </p:cNvPr>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spc="1249" dirty="0">
                <a:solidFill>
                  <a:srgbClr val="FFFFFF"/>
                </a:solidFill>
                <a:latin typeface="Fira Sans Light"/>
                <a:ea typeface="Fira Sans Light"/>
                <a:cs typeface="Fira Sans Light"/>
                <a:sym typeface="Fira Sans Light"/>
              </a:rPr>
              <a:t>09</a:t>
            </a:r>
            <a:r>
              <a:rPr lang="en-US" sz="24999" u="none" strike="noStrike" spc="1249" dirty="0">
                <a:solidFill>
                  <a:srgbClr val="FFFFFF"/>
                </a:solidFill>
                <a:latin typeface="Fira Sans Light"/>
                <a:ea typeface="Fira Sans Light"/>
                <a:cs typeface="Fira Sans Light"/>
                <a:sym typeface="Fira Sans Light"/>
              </a:rPr>
              <a:t>.</a:t>
            </a:r>
          </a:p>
        </p:txBody>
      </p:sp>
    </p:spTree>
    <p:extLst>
      <p:ext uri="{BB962C8B-B14F-4D97-AF65-F5344CB8AC3E}">
        <p14:creationId xmlns:p14="http://schemas.microsoft.com/office/powerpoint/2010/main" val="332782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9" name="Freeform 9"/>
          <p:cNvSpPr/>
          <p:nvPr/>
        </p:nvSpPr>
        <p:spPr>
          <a:xfrm>
            <a:off x="-8758770" y="-6135130"/>
            <a:ext cx="12636622" cy="8229600"/>
          </a:xfrm>
          <a:custGeom>
            <a:avLst/>
            <a:gdLst/>
            <a:ahLst/>
            <a:cxnLst/>
            <a:rect l="l" t="t" r="r" b="b"/>
            <a:pathLst>
              <a:path w="12636622" h="8229600">
                <a:moveTo>
                  <a:pt x="0" y="0"/>
                </a:moveTo>
                <a:lnTo>
                  <a:pt x="12636621" y="0"/>
                </a:lnTo>
                <a:lnTo>
                  <a:pt x="12636621" y="8229600"/>
                </a:lnTo>
                <a:lnTo>
                  <a:pt x="0" y="8229600"/>
                </a:lnTo>
                <a:lnTo>
                  <a:pt x="0" y="0"/>
                </a:lnTo>
                <a:close/>
              </a:path>
            </a:pathLst>
          </a:custGeom>
          <a:blipFill>
            <a:blip r:embed="rId2"/>
            <a:stretch>
              <a:fillRect/>
            </a:stretch>
          </a:blipFill>
        </p:spPr>
      </p:sp>
      <p:sp>
        <p:nvSpPr>
          <p:cNvPr id="6" name="Freeform 6"/>
          <p:cNvSpPr/>
          <p:nvPr/>
        </p:nvSpPr>
        <p:spPr>
          <a:xfrm>
            <a:off x="-428928" y="5829300"/>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3"/>
            <a:stretch>
              <a:fillRect/>
            </a:stretch>
          </a:blipFill>
        </p:spPr>
      </p:sp>
      <p:sp>
        <p:nvSpPr>
          <p:cNvPr id="7" name="Freeform 7"/>
          <p:cNvSpPr/>
          <p:nvPr/>
        </p:nvSpPr>
        <p:spPr>
          <a:xfrm>
            <a:off x="18178272" y="4014893"/>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3"/>
            <a:stretch>
              <a:fillRect/>
            </a:stretch>
          </a:blipFill>
        </p:spPr>
      </p:sp>
      <p:sp>
        <p:nvSpPr>
          <p:cNvPr id="8" name="Freeform 8"/>
          <p:cNvSpPr/>
          <p:nvPr/>
        </p:nvSpPr>
        <p:spPr>
          <a:xfrm>
            <a:off x="-447216" y="1866900"/>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3"/>
            <a:stretch>
              <a:fillRect/>
            </a:stretch>
          </a:blipFill>
        </p:spPr>
      </p:sp>
      <p:sp>
        <p:nvSpPr>
          <p:cNvPr id="10" name="Freeform 10"/>
          <p:cNvSpPr/>
          <p:nvPr/>
        </p:nvSpPr>
        <p:spPr>
          <a:xfrm>
            <a:off x="14325600" y="-76581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84414B0B-5BFF-4A9A-9D33-9DFD13DA980B}"/>
              </a:ext>
            </a:extLst>
          </p:cNvPr>
          <p:cNvPicPr>
            <a:picLocks noChangeAspect="1"/>
          </p:cNvPicPr>
          <p:nvPr/>
        </p:nvPicPr>
        <p:blipFill>
          <a:blip r:embed="rId4"/>
          <a:stretch>
            <a:fillRect/>
          </a:stretch>
        </p:blipFill>
        <p:spPr>
          <a:xfrm>
            <a:off x="-1" y="0"/>
            <a:ext cx="18298075"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6963720" y="-1009341"/>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5029200" y="-9791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11" name="Picture 10">
            <a:extLst>
              <a:ext uri="{FF2B5EF4-FFF2-40B4-BE49-F238E27FC236}">
                <a16:creationId xmlns:a16="http://schemas.microsoft.com/office/drawing/2014/main" id="{219946B3-0EBC-46CB-98F9-1C842A4F73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8261211" cy="10287000"/>
          </a:xfrm>
          <a:prstGeom prst="rect">
            <a:avLst/>
          </a:prstGeom>
        </p:spPr>
      </p:pic>
    </p:spTree>
    <p:extLst>
      <p:ext uri="{BB962C8B-B14F-4D97-AF65-F5344CB8AC3E}">
        <p14:creationId xmlns:p14="http://schemas.microsoft.com/office/powerpoint/2010/main" val="224770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4191000" y="-24003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13751338" y="-6786031"/>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14947773" y="9124462"/>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pic>
        <p:nvPicPr>
          <p:cNvPr id="2" name="Picture 1">
            <a:extLst>
              <a:ext uri="{FF2B5EF4-FFF2-40B4-BE49-F238E27FC236}">
                <a16:creationId xmlns:a16="http://schemas.microsoft.com/office/drawing/2014/main" id="{82773138-7630-4A2D-95CA-8A971A528C9D}"/>
              </a:ext>
            </a:extLst>
          </p:cNvPr>
          <p:cNvPicPr>
            <a:picLocks noChangeAspect="1"/>
          </p:cNvPicPr>
          <p:nvPr/>
        </p:nvPicPr>
        <p:blipFill>
          <a:blip r:embed="rId5"/>
          <a:stretch>
            <a:fillRect/>
          </a:stretch>
        </p:blipFill>
        <p:spPr>
          <a:xfrm>
            <a:off x="0" y="0"/>
            <a:ext cx="18288398" cy="10287000"/>
          </a:xfrm>
          <a:prstGeom prst="rect">
            <a:avLst/>
          </a:prstGeom>
        </p:spPr>
      </p:pic>
    </p:spTree>
    <p:extLst>
      <p:ext uri="{BB962C8B-B14F-4D97-AF65-F5344CB8AC3E}">
        <p14:creationId xmlns:p14="http://schemas.microsoft.com/office/powerpoint/2010/main" val="19637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3810000" y="-2855444"/>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13337864" y="-542925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17784790" y="7162156"/>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D5056E25-1D5B-424C-A8B8-B3FB8296BE17}"/>
              </a:ext>
            </a:extLst>
          </p:cNvPr>
          <p:cNvSpPr/>
          <p:nvPr/>
        </p:nvSpPr>
        <p:spPr>
          <a:xfrm rot="6542822">
            <a:off x="11016455" y="-2718019"/>
            <a:ext cx="3356819" cy="2807139"/>
          </a:xfrm>
          <a:custGeom>
            <a:avLst/>
            <a:gdLst/>
            <a:ahLst/>
            <a:cxnLst/>
            <a:rect l="l" t="t" r="r" b="b"/>
            <a:pathLst>
              <a:path w="3356819" h="2807139">
                <a:moveTo>
                  <a:pt x="0" y="0"/>
                </a:moveTo>
                <a:lnTo>
                  <a:pt x="3356818" y="0"/>
                </a:lnTo>
                <a:lnTo>
                  <a:pt x="3356818" y="2807139"/>
                </a:lnTo>
                <a:lnTo>
                  <a:pt x="0" y="2807139"/>
                </a:lnTo>
                <a:lnTo>
                  <a:pt x="0" y="0"/>
                </a:lnTo>
                <a:close/>
              </a:path>
            </a:pathLst>
          </a:custGeom>
          <a:blipFill>
            <a:blip r:embed="rId5"/>
            <a:stretch>
              <a:fillRect/>
            </a:stretch>
          </a:blipFill>
        </p:spPr>
      </p:sp>
      <p:sp>
        <p:nvSpPr>
          <p:cNvPr id="9" name="Freeform 8">
            <a:extLst>
              <a:ext uri="{FF2B5EF4-FFF2-40B4-BE49-F238E27FC236}">
                <a16:creationId xmlns:a16="http://schemas.microsoft.com/office/drawing/2014/main" id="{BDE760FF-6966-4CC1-83B3-C5E448B8A219}"/>
              </a:ext>
            </a:extLst>
          </p:cNvPr>
          <p:cNvSpPr/>
          <p:nvPr/>
        </p:nvSpPr>
        <p:spPr>
          <a:xfrm rot="6542822">
            <a:off x="-4781512" y="5758587"/>
            <a:ext cx="3356819" cy="2807139"/>
          </a:xfrm>
          <a:custGeom>
            <a:avLst/>
            <a:gdLst/>
            <a:ahLst/>
            <a:cxnLst/>
            <a:rect l="l" t="t" r="r" b="b"/>
            <a:pathLst>
              <a:path w="3356819" h="2807139">
                <a:moveTo>
                  <a:pt x="0" y="0"/>
                </a:moveTo>
                <a:lnTo>
                  <a:pt x="3356818" y="0"/>
                </a:lnTo>
                <a:lnTo>
                  <a:pt x="3356818" y="2807139"/>
                </a:lnTo>
                <a:lnTo>
                  <a:pt x="0" y="2807139"/>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B7FEB8C3-62EB-4FEB-9149-EF8C95220421}"/>
              </a:ext>
            </a:extLst>
          </p:cNvPr>
          <p:cNvPicPr>
            <a:picLocks noChangeAspect="1"/>
          </p:cNvPicPr>
          <p:nvPr/>
        </p:nvPicPr>
        <p:blipFill>
          <a:blip r:embed="rId6"/>
          <a:stretch>
            <a:fillRect/>
          </a:stretch>
        </p:blipFill>
        <p:spPr>
          <a:xfrm>
            <a:off x="-228600" y="-808"/>
            <a:ext cx="18491564" cy="10287808"/>
          </a:xfrm>
          <a:prstGeom prst="rect">
            <a:avLst/>
          </a:prstGeom>
        </p:spPr>
      </p:pic>
    </p:spTree>
    <p:extLst>
      <p:ext uri="{BB962C8B-B14F-4D97-AF65-F5344CB8AC3E}">
        <p14:creationId xmlns:p14="http://schemas.microsoft.com/office/powerpoint/2010/main" val="398951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2" name="Picture 1">
            <a:extLst>
              <a:ext uri="{FF2B5EF4-FFF2-40B4-BE49-F238E27FC236}">
                <a16:creationId xmlns:a16="http://schemas.microsoft.com/office/drawing/2014/main" id="{1C4A34CD-1A23-40E4-A99D-F4BB869FF190}"/>
              </a:ext>
            </a:extLst>
          </p:cNvPr>
          <p:cNvPicPr>
            <a:picLocks noChangeAspect="1"/>
          </p:cNvPicPr>
          <p:nvPr/>
        </p:nvPicPr>
        <p:blipFill>
          <a:blip r:embed="rId6"/>
          <a:stretch>
            <a:fillRect/>
          </a:stretch>
        </p:blipFill>
        <p:spPr>
          <a:xfrm>
            <a:off x="0" y="0"/>
            <a:ext cx="18355965" cy="10287000"/>
          </a:xfrm>
          <a:prstGeom prst="rect">
            <a:avLst/>
          </a:prstGeom>
        </p:spPr>
      </p:pic>
    </p:spTree>
    <p:extLst>
      <p:ext uri="{BB962C8B-B14F-4D97-AF65-F5344CB8AC3E}">
        <p14:creationId xmlns:p14="http://schemas.microsoft.com/office/powerpoint/2010/main" val="9223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09C34640-8231-463F-8D79-82556282F8EF}"/>
              </a:ext>
            </a:extLst>
          </p:cNvPr>
          <p:cNvPicPr>
            <a:picLocks noChangeAspect="1"/>
          </p:cNvPicPr>
          <p:nvPr/>
        </p:nvPicPr>
        <p:blipFill>
          <a:blip r:embed="rId6"/>
          <a:stretch>
            <a:fillRect/>
          </a:stretch>
        </p:blipFill>
        <p:spPr>
          <a:xfrm>
            <a:off x="0" y="0"/>
            <a:ext cx="18301391" cy="10287000"/>
          </a:xfrm>
          <a:prstGeom prst="rect">
            <a:avLst/>
          </a:prstGeom>
        </p:spPr>
      </p:pic>
    </p:spTree>
    <p:extLst>
      <p:ext uri="{BB962C8B-B14F-4D97-AF65-F5344CB8AC3E}">
        <p14:creationId xmlns:p14="http://schemas.microsoft.com/office/powerpoint/2010/main" val="260352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2" name="Picture 1">
            <a:extLst>
              <a:ext uri="{FF2B5EF4-FFF2-40B4-BE49-F238E27FC236}">
                <a16:creationId xmlns:a16="http://schemas.microsoft.com/office/drawing/2014/main" id="{6678884F-10E2-44B8-996A-A09EE4D8802B}"/>
              </a:ext>
            </a:extLst>
          </p:cNvPr>
          <p:cNvPicPr>
            <a:picLocks noChangeAspect="1"/>
          </p:cNvPicPr>
          <p:nvPr/>
        </p:nvPicPr>
        <p:blipFill>
          <a:blip r:embed="rId6"/>
          <a:stretch>
            <a:fillRect/>
          </a:stretch>
        </p:blipFill>
        <p:spPr>
          <a:xfrm>
            <a:off x="0" y="38100"/>
            <a:ext cx="18288000" cy="10248900"/>
          </a:xfrm>
          <a:prstGeom prst="rect">
            <a:avLst/>
          </a:prstGeom>
        </p:spPr>
      </p:pic>
    </p:spTree>
    <p:extLst>
      <p:ext uri="{BB962C8B-B14F-4D97-AF65-F5344CB8AC3E}">
        <p14:creationId xmlns:p14="http://schemas.microsoft.com/office/powerpoint/2010/main" val="197102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4380399" y="7773206"/>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12880800" y="9067456"/>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5027122" y="6765787"/>
            <a:ext cx="8926746" cy="1193800"/>
          </a:xfrm>
          <a:prstGeom prst="rect">
            <a:avLst/>
          </a:prstGeom>
        </p:spPr>
        <p:txBody>
          <a:bodyPr lIns="0" tIns="0" rIns="0" bIns="0" rtlCol="0" anchor="t">
            <a:spAutoFit/>
          </a:bodyPr>
          <a:lstStyle/>
          <a:p>
            <a:pPr marL="0" lvl="0" indent="0" algn="l">
              <a:lnSpc>
                <a:spcPts val="9799"/>
              </a:lnSpc>
              <a:spcBef>
                <a:spcPct val="0"/>
              </a:spcBef>
            </a:pPr>
            <a:r>
              <a:rPr lang="en-US" sz="6999" u="none" strike="noStrike" spc="349" dirty="0">
                <a:solidFill>
                  <a:srgbClr val="FFFFFF"/>
                </a:solidFill>
                <a:latin typeface="Fira Sans Light"/>
                <a:ea typeface="Fira Sans Light"/>
                <a:cs typeface="Fira Sans Light"/>
                <a:sym typeface="Fira Sans Light"/>
              </a:rPr>
              <a:t>Introduction</a:t>
            </a: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a:solidFill>
                  <a:srgbClr val="FFFFFF"/>
                </a:solidFill>
                <a:latin typeface="Fira Sans Light"/>
                <a:ea typeface="Fira Sans Light"/>
                <a:cs typeface="Fira Sans Light"/>
                <a:sym typeface="Fira Sans Light"/>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2" name="Picture 1">
            <a:extLst>
              <a:ext uri="{FF2B5EF4-FFF2-40B4-BE49-F238E27FC236}">
                <a16:creationId xmlns:a16="http://schemas.microsoft.com/office/drawing/2014/main" id="{7319C5C4-836D-49BD-9D08-59A5E5B225D4}"/>
              </a:ext>
            </a:extLst>
          </p:cNvPr>
          <p:cNvPicPr>
            <a:picLocks noChangeAspect="1"/>
          </p:cNvPicPr>
          <p:nvPr/>
        </p:nvPicPr>
        <p:blipFill>
          <a:blip r:embed="rId6"/>
          <a:stretch>
            <a:fillRect/>
          </a:stretch>
        </p:blipFill>
        <p:spPr>
          <a:xfrm>
            <a:off x="0" y="91440"/>
            <a:ext cx="18257461" cy="10195560"/>
          </a:xfrm>
          <a:prstGeom prst="rect">
            <a:avLst/>
          </a:prstGeom>
        </p:spPr>
      </p:pic>
    </p:spTree>
    <p:extLst>
      <p:ext uri="{BB962C8B-B14F-4D97-AF65-F5344CB8AC3E}">
        <p14:creationId xmlns:p14="http://schemas.microsoft.com/office/powerpoint/2010/main" val="2339217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2" name="Picture 1">
            <a:extLst>
              <a:ext uri="{FF2B5EF4-FFF2-40B4-BE49-F238E27FC236}">
                <a16:creationId xmlns:a16="http://schemas.microsoft.com/office/drawing/2014/main" id="{7A946823-4DF9-472E-961C-8845D5404C38}"/>
              </a:ext>
            </a:extLst>
          </p:cNvPr>
          <p:cNvPicPr>
            <a:picLocks noChangeAspect="1"/>
          </p:cNvPicPr>
          <p:nvPr/>
        </p:nvPicPr>
        <p:blipFill>
          <a:blip r:embed="rId6"/>
          <a:stretch>
            <a:fillRect/>
          </a:stretch>
        </p:blipFill>
        <p:spPr>
          <a:xfrm>
            <a:off x="0" y="22860"/>
            <a:ext cx="18287999" cy="10264140"/>
          </a:xfrm>
          <a:prstGeom prst="rect">
            <a:avLst/>
          </a:prstGeom>
        </p:spPr>
      </p:pic>
    </p:spTree>
    <p:extLst>
      <p:ext uri="{BB962C8B-B14F-4D97-AF65-F5344CB8AC3E}">
        <p14:creationId xmlns:p14="http://schemas.microsoft.com/office/powerpoint/2010/main" val="4140001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6CE87BA8-3A0B-4102-83E7-C1C5A784FD3A}"/>
              </a:ext>
            </a:extLst>
          </p:cNvPr>
          <p:cNvPicPr>
            <a:picLocks noChangeAspect="1"/>
          </p:cNvPicPr>
          <p:nvPr/>
        </p:nvPicPr>
        <p:blipFill>
          <a:blip r:embed="rId6"/>
          <a:stretch>
            <a:fillRect/>
          </a:stretch>
        </p:blipFill>
        <p:spPr>
          <a:xfrm>
            <a:off x="-6179" y="-33981"/>
            <a:ext cx="18329943" cy="10320981"/>
          </a:xfrm>
          <a:prstGeom prst="rect">
            <a:avLst/>
          </a:prstGeom>
        </p:spPr>
      </p:pic>
    </p:spTree>
    <p:extLst>
      <p:ext uri="{BB962C8B-B14F-4D97-AF65-F5344CB8AC3E}">
        <p14:creationId xmlns:p14="http://schemas.microsoft.com/office/powerpoint/2010/main" val="1982586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55C150B1-4321-4A51-A604-CA1E58FB3289}"/>
              </a:ext>
            </a:extLst>
          </p:cNvPr>
          <p:cNvPicPr>
            <a:picLocks noChangeAspect="1"/>
          </p:cNvPicPr>
          <p:nvPr/>
        </p:nvPicPr>
        <p:blipFill>
          <a:blip r:embed="rId6"/>
          <a:stretch>
            <a:fillRect/>
          </a:stretch>
        </p:blipFill>
        <p:spPr>
          <a:xfrm>
            <a:off x="2059" y="21624"/>
            <a:ext cx="18373806" cy="10265376"/>
          </a:xfrm>
          <a:prstGeom prst="rect">
            <a:avLst/>
          </a:prstGeom>
        </p:spPr>
      </p:pic>
    </p:spTree>
    <p:extLst>
      <p:ext uri="{BB962C8B-B14F-4D97-AF65-F5344CB8AC3E}">
        <p14:creationId xmlns:p14="http://schemas.microsoft.com/office/powerpoint/2010/main" val="3652988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2" name="Picture 1">
            <a:extLst>
              <a:ext uri="{FF2B5EF4-FFF2-40B4-BE49-F238E27FC236}">
                <a16:creationId xmlns:a16="http://schemas.microsoft.com/office/drawing/2014/main" id="{24A0AC5C-EC28-4862-B9FA-2EFDA14DC928}"/>
              </a:ext>
            </a:extLst>
          </p:cNvPr>
          <p:cNvPicPr>
            <a:picLocks noChangeAspect="1"/>
          </p:cNvPicPr>
          <p:nvPr/>
        </p:nvPicPr>
        <p:blipFill>
          <a:blip r:embed="rId6"/>
          <a:stretch>
            <a:fillRect/>
          </a:stretch>
        </p:blipFill>
        <p:spPr>
          <a:xfrm>
            <a:off x="-15241" y="68580"/>
            <a:ext cx="18296007" cy="10218420"/>
          </a:xfrm>
          <a:prstGeom prst="rect">
            <a:avLst/>
          </a:prstGeom>
        </p:spPr>
      </p:pic>
    </p:spTree>
    <p:extLst>
      <p:ext uri="{BB962C8B-B14F-4D97-AF65-F5344CB8AC3E}">
        <p14:creationId xmlns:p14="http://schemas.microsoft.com/office/powerpoint/2010/main" val="1376285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855F8D35-40C7-4D69-A39E-D7362D57CB7F}"/>
              </a:ext>
            </a:extLst>
          </p:cNvPr>
          <p:cNvPicPr>
            <a:picLocks noChangeAspect="1"/>
          </p:cNvPicPr>
          <p:nvPr/>
        </p:nvPicPr>
        <p:blipFill>
          <a:blip r:embed="rId6"/>
          <a:stretch>
            <a:fillRect/>
          </a:stretch>
        </p:blipFill>
        <p:spPr>
          <a:xfrm>
            <a:off x="0" y="0"/>
            <a:ext cx="18328370" cy="10287000"/>
          </a:xfrm>
          <a:prstGeom prst="rect">
            <a:avLst/>
          </a:prstGeom>
        </p:spPr>
      </p:pic>
    </p:spTree>
    <p:extLst>
      <p:ext uri="{BB962C8B-B14F-4D97-AF65-F5344CB8AC3E}">
        <p14:creationId xmlns:p14="http://schemas.microsoft.com/office/powerpoint/2010/main" val="485940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057400" y="9029700"/>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229600" y="9791700"/>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2054352" y="-41148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Freeform 10">
            <a:extLst>
              <a:ext uri="{FF2B5EF4-FFF2-40B4-BE49-F238E27FC236}">
                <a16:creationId xmlns:a16="http://schemas.microsoft.com/office/drawing/2014/main" id="{F52760E9-F073-44E3-B7A1-CD1C8868A30B}"/>
              </a:ext>
            </a:extLst>
          </p:cNvPr>
          <p:cNvSpPr/>
          <p:nvPr/>
        </p:nvSpPr>
        <p:spPr>
          <a:xfrm>
            <a:off x="10744200" y="-636270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10D3E4B2-689F-4A9A-B8F4-0A016DA0FEFA}"/>
              </a:ext>
            </a:extLst>
          </p:cNvPr>
          <p:cNvPicPr>
            <a:picLocks noChangeAspect="1"/>
          </p:cNvPicPr>
          <p:nvPr/>
        </p:nvPicPr>
        <p:blipFill>
          <a:blip r:embed="rId6"/>
          <a:stretch>
            <a:fillRect/>
          </a:stretch>
        </p:blipFill>
        <p:spPr>
          <a:xfrm>
            <a:off x="99748" y="23684"/>
            <a:ext cx="18298196" cy="10263316"/>
          </a:xfrm>
          <a:prstGeom prst="rect">
            <a:avLst/>
          </a:prstGeom>
        </p:spPr>
      </p:pic>
    </p:spTree>
    <p:extLst>
      <p:ext uri="{BB962C8B-B14F-4D97-AF65-F5344CB8AC3E}">
        <p14:creationId xmlns:p14="http://schemas.microsoft.com/office/powerpoint/2010/main" val="2571173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6687800" y="8164727"/>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8836431" y="-2157478"/>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1752600" y="910590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6" name="TextBox 6"/>
          <p:cNvSpPr txBox="1"/>
          <p:nvPr/>
        </p:nvSpPr>
        <p:spPr>
          <a:xfrm>
            <a:off x="217254" y="1957322"/>
            <a:ext cx="6082200" cy="6132704"/>
          </a:xfrm>
          <a:prstGeom prst="rect">
            <a:avLst/>
          </a:prstGeom>
        </p:spPr>
        <p:txBody>
          <a:bodyPr wrap="square" lIns="0" tIns="0" rIns="0" bIns="0" rtlCol="0" anchor="t">
            <a:spAutoFit/>
          </a:bodyPr>
          <a:lstStyle/>
          <a:p>
            <a:pPr lvl="0">
              <a:lnSpc>
                <a:spcPts val="9799"/>
              </a:lnSpc>
              <a:spcBef>
                <a:spcPct val="0"/>
              </a:spcBef>
            </a:pPr>
            <a:r>
              <a:rPr lang="en-US" sz="4800" spc="349" dirty="0">
                <a:solidFill>
                  <a:srgbClr val="FFFFFF"/>
                </a:solidFill>
                <a:latin typeface="Fira Sans Light"/>
                <a:ea typeface="Fira Sans Light"/>
                <a:cs typeface="Fira Sans Light"/>
                <a:sym typeface="Fira Sans Light"/>
              </a:rPr>
              <a:t>The site has a chatbot that assists users in solving problems efficiently.</a:t>
            </a:r>
          </a:p>
        </p:txBody>
      </p:sp>
      <p:sp>
        <p:nvSpPr>
          <p:cNvPr id="7" name="TextBox 7"/>
          <p:cNvSpPr txBox="1"/>
          <p:nvPr/>
        </p:nvSpPr>
        <p:spPr>
          <a:xfrm>
            <a:off x="457200" y="-1295790"/>
            <a:ext cx="8962988" cy="2745175"/>
          </a:xfrm>
          <a:prstGeom prst="rect">
            <a:avLst/>
          </a:prstGeom>
        </p:spPr>
        <p:txBody>
          <a:bodyPr wrap="square" lIns="0" tIns="0" rIns="0" bIns="0" rtlCol="0" anchor="t">
            <a:spAutoFit/>
          </a:bodyPr>
          <a:lstStyle/>
          <a:p>
            <a:pPr lvl="0">
              <a:lnSpc>
                <a:spcPts val="25999"/>
              </a:lnSpc>
              <a:spcBef>
                <a:spcPct val="0"/>
              </a:spcBef>
            </a:pPr>
            <a:r>
              <a:rPr lang="en-US" sz="7200" b="1" dirty="0">
                <a:solidFill>
                  <a:schemeClr val="bg1"/>
                </a:solidFill>
              </a:rPr>
              <a:t>AI Chatbot</a:t>
            </a:r>
            <a:endParaRPr lang="en-US" sz="7200" u="none" strike="noStrike" spc="1249" dirty="0">
              <a:solidFill>
                <a:schemeClr val="bg1"/>
              </a:solidFill>
              <a:latin typeface="Fira Sans Light"/>
              <a:ea typeface="Fira Sans Light"/>
              <a:cs typeface="Fira Sans Light"/>
              <a:sym typeface="Fira Sans Light"/>
            </a:endParaRPr>
          </a:p>
        </p:txBody>
      </p:sp>
      <p:pic>
        <p:nvPicPr>
          <p:cNvPr id="11" name="Picture 10">
            <a:extLst>
              <a:ext uri="{FF2B5EF4-FFF2-40B4-BE49-F238E27FC236}">
                <a16:creationId xmlns:a16="http://schemas.microsoft.com/office/drawing/2014/main" id="{3EF9DA4E-3789-4698-B2DA-02CCDE25A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5311" y="35570"/>
            <a:ext cx="6232689" cy="10215859"/>
          </a:xfrm>
          <a:prstGeom prst="rect">
            <a:avLst/>
          </a:prstGeom>
        </p:spPr>
      </p:pic>
      <p:pic>
        <p:nvPicPr>
          <p:cNvPr id="13" name="Picture 12">
            <a:extLst>
              <a:ext uri="{FF2B5EF4-FFF2-40B4-BE49-F238E27FC236}">
                <a16:creationId xmlns:a16="http://schemas.microsoft.com/office/drawing/2014/main" id="{A157F73F-B933-4D58-AFE3-E1ED5AC6EA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955" y="75140"/>
            <a:ext cx="6187641" cy="10176289"/>
          </a:xfrm>
          <a:prstGeom prst="rect">
            <a:avLst/>
          </a:prstGeom>
        </p:spPr>
      </p:pic>
    </p:spTree>
    <p:extLst>
      <p:ext uri="{BB962C8B-B14F-4D97-AF65-F5344CB8AC3E}">
        <p14:creationId xmlns:p14="http://schemas.microsoft.com/office/powerpoint/2010/main" val="7751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 name="Freeform 5"/>
          <p:cNvSpPr/>
          <p:nvPr/>
        </p:nvSpPr>
        <p:spPr>
          <a:xfrm>
            <a:off x="-370174" y="-1036547"/>
            <a:ext cx="2453301" cy="2441034"/>
          </a:xfrm>
          <a:custGeom>
            <a:avLst/>
            <a:gdLst/>
            <a:ahLst/>
            <a:cxnLst/>
            <a:rect l="l" t="t" r="r" b="b"/>
            <a:pathLst>
              <a:path w="2453301" h="2441034">
                <a:moveTo>
                  <a:pt x="0" y="0"/>
                </a:moveTo>
                <a:lnTo>
                  <a:pt x="2453301" y="0"/>
                </a:lnTo>
                <a:lnTo>
                  <a:pt x="2453301" y="2441034"/>
                </a:lnTo>
                <a:lnTo>
                  <a:pt x="0" y="2441034"/>
                </a:lnTo>
                <a:lnTo>
                  <a:pt x="0" y="0"/>
                </a:lnTo>
                <a:close/>
              </a:path>
            </a:pathLst>
          </a:custGeom>
          <a:blipFill>
            <a:blip r:embed="rId2"/>
            <a:stretch>
              <a:fillRect/>
            </a:stretch>
          </a:blipFill>
        </p:spPr>
      </p:sp>
      <p:sp>
        <p:nvSpPr>
          <p:cNvPr id="7" name="Freeform 7"/>
          <p:cNvSpPr/>
          <p:nvPr/>
        </p:nvSpPr>
        <p:spPr>
          <a:xfrm>
            <a:off x="15079176" y="339395"/>
            <a:ext cx="2662730" cy="2130184"/>
          </a:xfrm>
          <a:custGeom>
            <a:avLst/>
            <a:gdLst/>
            <a:ahLst/>
            <a:cxnLst/>
            <a:rect l="l" t="t" r="r" b="b"/>
            <a:pathLst>
              <a:path w="2662730" h="2130184">
                <a:moveTo>
                  <a:pt x="0" y="0"/>
                </a:moveTo>
                <a:lnTo>
                  <a:pt x="2662730" y="0"/>
                </a:lnTo>
                <a:lnTo>
                  <a:pt x="2662730" y="2130184"/>
                </a:lnTo>
                <a:lnTo>
                  <a:pt x="0" y="2130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2">
            <a:extLst>
              <a:ext uri="{FF2B5EF4-FFF2-40B4-BE49-F238E27FC236}">
                <a16:creationId xmlns:a16="http://schemas.microsoft.com/office/drawing/2014/main" id="{358ECD79-B8DB-4EB9-859C-206DD4AEAF0F}"/>
              </a:ext>
            </a:extLst>
          </p:cNvPr>
          <p:cNvSpPr/>
          <p:nvPr/>
        </p:nvSpPr>
        <p:spPr>
          <a:xfrm>
            <a:off x="8033162" y="487577"/>
            <a:ext cx="9226138" cy="5451809"/>
          </a:xfrm>
          <a:custGeom>
            <a:avLst/>
            <a:gdLst/>
            <a:ahLst/>
            <a:cxnLst/>
            <a:rect l="l" t="t" r="r" b="b"/>
            <a:pathLst>
              <a:path w="9226138" h="5451809">
                <a:moveTo>
                  <a:pt x="0" y="0"/>
                </a:moveTo>
                <a:lnTo>
                  <a:pt x="9226138" y="0"/>
                </a:lnTo>
                <a:lnTo>
                  <a:pt x="9226138" y="5451808"/>
                </a:lnTo>
                <a:lnTo>
                  <a:pt x="0" y="545180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3">
            <a:extLst>
              <a:ext uri="{FF2B5EF4-FFF2-40B4-BE49-F238E27FC236}">
                <a16:creationId xmlns:a16="http://schemas.microsoft.com/office/drawing/2014/main" id="{206F4084-0AA0-4025-8F46-759C2CA69DD6}"/>
              </a:ext>
            </a:extLst>
          </p:cNvPr>
          <p:cNvSpPr/>
          <p:nvPr/>
        </p:nvSpPr>
        <p:spPr>
          <a:xfrm>
            <a:off x="14890031" y="8372491"/>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7"/>
            <a:stretch>
              <a:fillRect/>
            </a:stretch>
          </a:blipFill>
        </p:spPr>
      </p:sp>
      <p:sp>
        <p:nvSpPr>
          <p:cNvPr id="10" name="Freeform 4">
            <a:extLst>
              <a:ext uri="{FF2B5EF4-FFF2-40B4-BE49-F238E27FC236}">
                <a16:creationId xmlns:a16="http://schemas.microsoft.com/office/drawing/2014/main" id="{07C6552B-0EA3-420E-BD9F-7B5FF3C57903}"/>
              </a:ext>
            </a:extLst>
          </p:cNvPr>
          <p:cNvSpPr/>
          <p:nvPr/>
        </p:nvSpPr>
        <p:spPr>
          <a:xfrm>
            <a:off x="-6781800" y="7383854"/>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8"/>
            <a:stretch>
              <a:fillRect/>
            </a:stretch>
          </a:blipFill>
        </p:spPr>
      </p:sp>
      <p:sp>
        <p:nvSpPr>
          <p:cNvPr id="11" name="TextBox 6">
            <a:extLst>
              <a:ext uri="{FF2B5EF4-FFF2-40B4-BE49-F238E27FC236}">
                <a16:creationId xmlns:a16="http://schemas.microsoft.com/office/drawing/2014/main" id="{E7091D81-3680-48EB-A5D9-BB10BF944C18}"/>
              </a:ext>
            </a:extLst>
          </p:cNvPr>
          <p:cNvSpPr txBox="1"/>
          <p:nvPr/>
        </p:nvSpPr>
        <p:spPr>
          <a:xfrm>
            <a:off x="5027122" y="6804782"/>
            <a:ext cx="8926746" cy="1015663"/>
          </a:xfrm>
          <a:prstGeom prst="rect">
            <a:avLst/>
          </a:prstGeom>
        </p:spPr>
        <p:txBody>
          <a:bodyPr lIns="0" tIns="0" rIns="0" bIns="0" rtlCol="0" anchor="t">
            <a:spAutoFit/>
          </a:bodyPr>
          <a:lstStyle/>
          <a:p>
            <a:pPr lvl="0"/>
            <a:r>
              <a:rPr lang="en-US" sz="6600" b="1" dirty="0">
                <a:solidFill>
                  <a:schemeClr val="bg1"/>
                </a:solidFill>
              </a:rPr>
              <a:t>Implementation Tools</a:t>
            </a:r>
            <a:endParaRPr lang="en-US" sz="6600" dirty="0">
              <a:solidFill>
                <a:schemeClr val="bg1"/>
              </a:solidFill>
            </a:endParaRPr>
          </a:p>
        </p:txBody>
      </p:sp>
      <p:sp>
        <p:nvSpPr>
          <p:cNvPr id="12" name="TextBox 7">
            <a:extLst>
              <a:ext uri="{FF2B5EF4-FFF2-40B4-BE49-F238E27FC236}">
                <a16:creationId xmlns:a16="http://schemas.microsoft.com/office/drawing/2014/main" id="{B5CA4F90-E3E8-4009-BC84-4D2D36799368}"/>
              </a:ext>
            </a:extLst>
          </p:cNvPr>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spc="1249" dirty="0">
                <a:solidFill>
                  <a:srgbClr val="FFFFFF"/>
                </a:solidFill>
                <a:latin typeface="Fira Sans Light"/>
                <a:ea typeface="Fira Sans Light"/>
                <a:cs typeface="Fira Sans Light"/>
                <a:sym typeface="Fira Sans Light"/>
              </a:rPr>
              <a:t>10</a:t>
            </a:r>
            <a:r>
              <a:rPr lang="en-US" sz="24999" u="none" strike="noStrike" spc="1249" dirty="0">
                <a:solidFill>
                  <a:srgbClr val="FFFFFF"/>
                </a:solidFill>
                <a:latin typeface="Fira Sans Light"/>
                <a:ea typeface="Fira Sans Light"/>
                <a:cs typeface="Fira Sans Light"/>
                <a:sym typeface="Fira Sans Light"/>
              </a:rPr>
              <a:t>.</a:t>
            </a:r>
          </a:p>
        </p:txBody>
      </p:sp>
    </p:spTree>
    <p:extLst>
      <p:ext uri="{BB962C8B-B14F-4D97-AF65-F5344CB8AC3E}">
        <p14:creationId xmlns:p14="http://schemas.microsoft.com/office/powerpoint/2010/main" val="90481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5849598" y="8081073"/>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6718981" y="9157044"/>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16014573" y="-4849420"/>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8" name="Rectangle 7">
            <a:extLst>
              <a:ext uri="{FF2B5EF4-FFF2-40B4-BE49-F238E27FC236}">
                <a16:creationId xmlns:a16="http://schemas.microsoft.com/office/drawing/2014/main" id="{8794C0D7-F7FE-4DC6-AB51-BE88D4F3FC6C}"/>
              </a:ext>
            </a:extLst>
          </p:cNvPr>
          <p:cNvSpPr/>
          <p:nvPr/>
        </p:nvSpPr>
        <p:spPr>
          <a:xfrm>
            <a:off x="4621106" y="574433"/>
            <a:ext cx="9900271"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b="1" dirty="0"/>
              <a:t>Implementation Tools</a:t>
            </a:r>
            <a:endParaRPr lang="en-US" sz="7200" dirty="0"/>
          </a:p>
        </p:txBody>
      </p:sp>
      <p:sp>
        <p:nvSpPr>
          <p:cNvPr id="9" name="Freeform 3">
            <a:extLst>
              <a:ext uri="{FF2B5EF4-FFF2-40B4-BE49-F238E27FC236}">
                <a16:creationId xmlns:a16="http://schemas.microsoft.com/office/drawing/2014/main" id="{A321DD63-DDD6-417B-ADCB-0EF706987932}"/>
              </a:ext>
            </a:extLst>
          </p:cNvPr>
          <p:cNvSpPr/>
          <p:nvPr/>
        </p:nvSpPr>
        <p:spPr>
          <a:xfrm>
            <a:off x="7473050" y="3807002"/>
            <a:ext cx="3341899" cy="2065901"/>
          </a:xfrm>
          <a:custGeom>
            <a:avLst/>
            <a:gdLst/>
            <a:ahLst/>
            <a:cxnLst/>
            <a:rect l="l" t="t" r="r" b="b"/>
            <a:pathLst>
              <a:path w="3341899" h="2065901">
                <a:moveTo>
                  <a:pt x="0" y="0"/>
                </a:moveTo>
                <a:lnTo>
                  <a:pt x="3341900" y="0"/>
                </a:lnTo>
                <a:lnTo>
                  <a:pt x="3341900" y="2065902"/>
                </a:lnTo>
                <a:lnTo>
                  <a:pt x="0" y="206590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4">
            <a:extLst>
              <a:ext uri="{FF2B5EF4-FFF2-40B4-BE49-F238E27FC236}">
                <a16:creationId xmlns:a16="http://schemas.microsoft.com/office/drawing/2014/main" id="{8D915C51-D07E-43A0-8EE9-879624C8B659}"/>
              </a:ext>
            </a:extLst>
          </p:cNvPr>
          <p:cNvSpPr/>
          <p:nvPr/>
        </p:nvSpPr>
        <p:spPr>
          <a:xfrm rot="16200000">
            <a:off x="2261630" y="3387278"/>
            <a:ext cx="2118265" cy="2905351"/>
          </a:xfrm>
          <a:custGeom>
            <a:avLst/>
            <a:gdLst/>
            <a:ahLst/>
            <a:cxnLst/>
            <a:rect l="l" t="t" r="r" b="b"/>
            <a:pathLst>
              <a:path w="2118265" h="2905351">
                <a:moveTo>
                  <a:pt x="0" y="0"/>
                </a:moveTo>
                <a:lnTo>
                  <a:pt x="2118265" y="0"/>
                </a:lnTo>
                <a:lnTo>
                  <a:pt x="2118265" y="2905350"/>
                </a:lnTo>
                <a:lnTo>
                  <a:pt x="0" y="290535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2" name="Freeform 5">
            <a:extLst>
              <a:ext uri="{FF2B5EF4-FFF2-40B4-BE49-F238E27FC236}">
                <a16:creationId xmlns:a16="http://schemas.microsoft.com/office/drawing/2014/main" id="{F81A9DAB-FAD4-4E68-AB95-A69D14A08D84}"/>
              </a:ext>
            </a:extLst>
          </p:cNvPr>
          <p:cNvSpPr/>
          <p:nvPr/>
        </p:nvSpPr>
        <p:spPr>
          <a:xfrm>
            <a:off x="13187698" y="3807002"/>
            <a:ext cx="3079257" cy="2065901"/>
          </a:xfrm>
          <a:custGeom>
            <a:avLst/>
            <a:gdLst/>
            <a:ahLst/>
            <a:cxnLst/>
            <a:rect l="l" t="t" r="r" b="b"/>
            <a:pathLst>
              <a:path w="3079257" h="2065901">
                <a:moveTo>
                  <a:pt x="0" y="0"/>
                </a:moveTo>
                <a:lnTo>
                  <a:pt x="3079257" y="0"/>
                </a:lnTo>
                <a:lnTo>
                  <a:pt x="3079257" y="2065902"/>
                </a:lnTo>
                <a:lnTo>
                  <a:pt x="0" y="206590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3" name="Freeform 6">
            <a:extLst>
              <a:ext uri="{FF2B5EF4-FFF2-40B4-BE49-F238E27FC236}">
                <a16:creationId xmlns:a16="http://schemas.microsoft.com/office/drawing/2014/main" id="{5B430446-CC45-4E4F-AC72-EED5B01CB18F}"/>
              </a:ext>
            </a:extLst>
          </p:cNvPr>
          <p:cNvSpPr/>
          <p:nvPr/>
        </p:nvSpPr>
        <p:spPr>
          <a:xfrm>
            <a:off x="2760829" y="6650568"/>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11"/>
            <a:stretch>
              <a:fillRect/>
            </a:stretch>
          </a:blipFill>
        </p:spPr>
      </p:sp>
      <p:sp>
        <p:nvSpPr>
          <p:cNvPr id="14" name="Freeform 7">
            <a:extLst>
              <a:ext uri="{FF2B5EF4-FFF2-40B4-BE49-F238E27FC236}">
                <a16:creationId xmlns:a16="http://schemas.microsoft.com/office/drawing/2014/main" id="{FF421AB9-8A6C-481E-9282-E4F6A03C0E71}"/>
              </a:ext>
            </a:extLst>
          </p:cNvPr>
          <p:cNvSpPr/>
          <p:nvPr/>
        </p:nvSpPr>
        <p:spPr>
          <a:xfrm>
            <a:off x="8715072" y="6650568"/>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11"/>
            <a:stretch>
              <a:fillRect/>
            </a:stretch>
          </a:blipFill>
        </p:spPr>
      </p:sp>
      <p:sp>
        <p:nvSpPr>
          <p:cNvPr id="15" name="Freeform 8">
            <a:extLst>
              <a:ext uri="{FF2B5EF4-FFF2-40B4-BE49-F238E27FC236}">
                <a16:creationId xmlns:a16="http://schemas.microsoft.com/office/drawing/2014/main" id="{4BE7A60A-44D1-455B-A3A1-D8905D43A37E}"/>
              </a:ext>
            </a:extLst>
          </p:cNvPr>
          <p:cNvSpPr/>
          <p:nvPr/>
        </p:nvSpPr>
        <p:spPr>
          <a:xfrm>
            <a:off x="14538310" y="6650568"/>
            <a:ext cx="857856" cy="856784"/>
          </a:xfrm>
          <a:custGeom>
            <a:avLst/>
            <a:gdLst/>
            <a:ahLst/>
            <a:cxnLst/>
            <a:rect l="l" t="t" r="r" b="b"/>
            <a:pathLst>
              <a:path w="857856" h="856784">
                <a:moveTo>
                  <a:pt x="0" y="0"/>
                </a:moveTo>
                <a:lnTo>
                  <a:pt x="857856" y="0"/>
                </a:lnTo>
                <a:lnTo>
                  <a:pt x="857856" y="856783"/>
                </a:lnTo>
                <a:lnTo>
                  <a:pt x="0" y="856783"/>
                </a:lnTo>
                <a:lnTo>
                  <a:pt x="0" y="0"/>
                </a:lnTo>
                <a:close/>
              </a:path>
            </a:pathLst>
          </a:custGeom>
          <a:blipFill>
            <a:blip r:embed="rId11"/>
            <a:stretch>
              <a:fillRect/>
            </a:stretch>
          </a:blipFill>
        </p:spPr>
      </p:sp>
      <p:sp>
        <p:nvSpPr>
          <p:cNvPr id="16" name="TextBox 11">
            <a:extLst>
              <a:ext uri="{FF2B5EF4-FFF2-40B4-BE49-F238E27FC236}">
                <a16:creationId xmlns:a16="http://schemas.microsoft.com/office/drawing/2014/main" id="{E5D4E1FA-8119-4C2E-9EE9-6A321B6D5BCB}"/>
              </a:ext>
            </a:extLst>
          </p:cNvPr>
          <p:cNvSpPr txBox="1"/>
          <p:nvPr/>
        </p:nvSpPr>
        <p:spPr>
          <a:xfrm>
            <a:off x="6851938" y="7812151"/>
            <a:ext cx="4584125" cy="537845"/>
          </a:xfrm>
          <a:prstGeom prst="rect">
            <a:avLst/>
          </a:prstGeom>
        </p:spPr>
        <p:txBody>
          <a:bodyPr lIns="0" tIns="0" rIns="0" bIns="0" rtlCol="0" anchor="t">
            <a:spAutoFit/>
          </a:bodyPr>
          <a:lstStyle/>
          <a:p>
            <a:pPr lvl="0" algn="ctr">
              <a:lnSpc>
                <a:spcPts val="4480"/>
              </a:lnSpc>
              <a:spcBef>
                <a:spcPct val="0"/>
              </a:spcBef>
            </a:pPr>
            <a:r>
              <a:rPr lang="en-US" sz="3200" b="1" dirty="0">
                <a:solidFill>
                  <a:srgbClr val="FFFFFF"/>
                </a:solidFill>
                <a:latin typeface="Nunito Bold"/>
                <a:ea typeface="Nunito Bold"/>
                <a:cs typeface="Nunito Bold"/>
                <a:sym typeface="Nunito Bold"/>
              </a:rPr>
              <a:t>Back : ASP . Net Core</a:t>
            </a:r>
            <a:endParaRPr lang="en-US" sz="3200" b="1" u="none" strike="noStrike" dirty="0">
              <a:solidFill>
                <a:srgbClr val="FFFFFF"/>
              </a:solidFill>
              <a:latin typeface="Nunito Bold"/>
              <a:ea typeface="Nunito Bold"/>
              <a:cs typeface="Nunito Bold"/>
              <a:sym typeface="Nunito Bold"/>
            </a:endParaRPr>
          </a:p>
        </p:txBody>
      </p:sp>
      <p:sp>
        <p:nvSpPr>
          <p:cNvPr id="17" name="TextBox 12">
            <a:extLst>
              <a:ext uri="{FF2B5EF4-FFF2-40B4-BE49-F238E27FC236}">
                <a16:creationId xmlns:a16="http://schemas.microsoft.com/office/drawing/2014/main" id="{DBAAE1E2-731D-4E1A-84FE-4BB76C3F2E41}"/>
              </a:ext>
            </a:extLst>
          </p:cNvPr>
          <p:cNvSpPr txBox="1"/>
          <p:nvPr/>
        </p:nvSpPr>
        <p:spPr>
          <a:xfrm>
            <a:off x="1028700" y="7812151"/>
            <a:ext cx="4584125" cy="1103379"/>
          </a:xfrm>
          <a:prstGeom prst="rect">
            <a:avLst/>
          </a:prstGeom>
        </p:spPr>
        <p:txBody>
          <a:bodyPr lIns="0" tIns="0" rIns="0" bIns="0" rtlCol="0" anchor="t">
            <a:spAutoFit/>
          </a:bodyPr>
          <a:lstStyle/>
          <a:p>
            <a:pPr lvl="0" algn="ctr">
              <a:lnSpc>
                <a:spcPts val="4480"/>
              </a:lnSpc>
              <a:spcBef>
                <a:spcPct val="0"/>
              </a:spcBef>
            </a:pPr>
            <a:r>
              <a:rPr lang="en-US" sz="3200" b="1" dirty="0">
                <a:solidFill>
                  <a:srgbClr val="FFFFFF"/>
                </a:solidFill>
                <a:latin typeface="Nunito Bold"/>
                <a:ea typeface="Nunito Bold"/>
                <a:cs typeface="Nunito Bold"/>
                <a:sym typeface="Nunito Bold"/>
              </a:rPr>
              <a:t>Front: HTML,  </a:t>
            </a:r>
            <a:r>
              <a:rPr lang="en-US" sz="3200" b="1" dirty="0" err="1">
                <a:solidFill>
                  <a:srgbClr val="FFFFFF"/>
                </a:solidFill>
                <a:latin typeface="Nunito Bold"/>
                <a:ea typeface="Nunito Bold"/>
                <a:cs typeface="Nunito Bold"/>
                <a:sym typeface="Nunito Bold"/>
              </a:rPr>
              <a:t>css</a:t>
            </a:r>
            <a:r>
              <a:rPr lang="en-US" sz="3200" b="1" dirty="0">
                <a:solidFill>
                  <a:srgbClr val="FFFFFF"/>
                </a:solidFill>
                <a:latin typeface="Nunito Bold"/>
                <a:ea typeface="Nunito Bold"/>
                <a:cs typeface="Nunito Bold"/>
                <a:sym typeface="Nunito Bold"/>
              </a:rPr>
              <a:t>, bootstrap, react.js</a:t>
            </a:r>
            <a:endParaRPr lang="en-US" sz="3200" b="1" u="none" strike="noStrike" dirty="0">
              <a:solidFill>
                <a:srgbClr val="FFFFFF"/>
              </a:solidFill>
              <a:latin typeface="Nunito Bold"/>
              <a:ea typeface="Nunito Bold"/>
              <a:cs typeface="Nunito Bold"/>
              <a:sym typeface="Nunito Bold"/>
            </a:endParaRPr>
          </a:p>
        </p:txBody>
      </p:sp>
      <p:sp>
        <p:nvSpPr>
          <p:cNvPr id="18" name="TextBox 13">
            <a:extLst>
              <a:ext uri="{FF2B5EF4-FFF2-40B4-BE49-F238E27FC236}">
                <a16:creationId xmlns:a16="http://schemas.microsoft.com/office/drawing/2014/main" id="{9DFFF584-C0ED-431C-B61D-A9EC4E40A14E}"/>
              </a:ext>
            </a:extLst>
          </p:cNvPr>
          <p:cNvSpPr txBox="1"/>
          <p:nvPr/>
        </p:nvSpPr>
        <p:spPr>
          <a:xfrm>
            <a:off x="12675175" y="7812151"/>
            <a:ext cx="4584125" cy="1103379"/>
          </a:xfrm>
          <a:prstGeom prst="rect">
            <a:avLst/>
          </a:prstGeom>
        </p:spPr>
        <p:txBody>
          <a:bodyPr lIns="0" tIns="0" rIns="0" bIns="0" rtlCol="0" anchor="t">
            <a:spAutoFit/>
          </a:bodyPr>
          <a:lstStyle/>
          <a:p>
            <a:pPr lvl="0" algn="ctr">
              <a:lnSpc>
                <a:spcPts val="4480"/>
              </a:lnSpc>
              <a:spcBef>
                <a:spcPct val="0"/>
              </a:spcBef>
            </a:pPr>
            <a:r>
              <a:rPr lang="en-US" sz="3200" b="1" dirty="0">
                <a:solidFill>
                  <a:srgbClr val="FFFFFF"/>
                </a:solidFill>
                <a:latin typeface="Nunito Bold"/>
                <a:ea typeface="Nunito Bold"/>
                <a:cs typeface="Nunito Bold"/>
                <a:sym typeface="Nunito Bold"/>
              </a:rPr>
              <a:t>API : </a:t>
            </a:r>
            <a:r>
              <a:rPr lang="en-US" sz="3200" b="1" dirty="0" err="1">
                <a:solidFill>
                  <a:srgbClr val="FFFFFF"/>
                </a:solidFill>
                <a:latin typeface="Nunito Bold"/>
                <a:ea typeface="Nunito Bold"/>
                <a:cs typeface="Nunito Bold"/>
                <a:sym typeface="Nunito Bold"/>
              </a:rPr>
              <a:t>chatGPT</a:t>
            </a:r>
            <a:r>
              <a:rPr lang="en-US" sz="3200" b="1" dirty="0">
                <a:solidFill>
                  <a:srgbClr val="FFFFFF"/>
                </a:solidFill>
                <a:latin typeface="Nunito Bold"/>
                <a:ea typeface="Nunito Bold"/>
                <a:cs typeface="Nunito Bold"/>
                <a:sym typeface="Nunito Bold"/>
              </a:rPr>
              <a:t> </a:t>
            </a:r>
            <a:r>
              <a:rPr lang="en-US" sz="3200" b="1" dirty="0" err="1">
                <a:solidFill>
                  <a:srgbClr val="FFFFFF"/>
                </a:solidFill>
                <a:latin typeface="Nunito Bold"/>
                <a:ea typeface="Nunito Bold"/>
                <a:cs typeface="Nunito Bold"/>
                <a:sym typeface="Nunito Bold"/>
              </a:rPr>
              <a:t>Api</a:t>
            </a:r>
            <a:r>
              <a:rPr lang="en-US" sz="3200" b="1" dirty="0">
                <a:solidFill>
                  <a:srgbClr val="FFFFFF"/>
                </a:solidFill>
                <a:latin typeface="Nunito Bold"/>
                <a:ea typeface="Nunito Bold"/>
                <a:cs typeface="Nunito Bold"/>
                <a:sym typeface="Nunito Bold"/>
              </a:rPr>
              <a:t> documentation</a:t>
            </a:r>
            <a:endParaRPr lang="en-US" sz="3200" b="1" u="none" strike="noStrike" dirty="0">
              <a:solidFill>
                <a:srgbClr val="FFFFFF"/>
              </a:solidFill>
              <a:latin typeface="Nunito Bold"/>
              <a:ea typeface="Nunito Bold"/>
              <a:cs typeface="Nunito Bold"/>
              <a:sym typeface="Nunito Bold"/>
            </a:endParaRPr>
          </a:p>
        </p:txBody>
      </p:sp>
      <p:sp>
        <p:nvSpPr>
          <p:cNvPr id="20" name="AutoShape 2">
            <a:extLst>
              <a:ext uri="{FF2B5EF4-FFF2-40B4-BE49-F238E27FC236}">
                <a16:creationId xmlns:a16="http://schemas.microsoft.com/office/drawing/2014/main" id="{3F96A192-6E2B-43BA-B7F8-314D0854EF74}"/>
              </a:ext>
            </a:extLst>
          </p:cNvPr>
          <p:cNvSpPr/>
          <p:nvPr/>
        </p:nvSpPr>
        <p:spPr>
          <a:xfrm>
            <a:off x="-1171602" y="7169118"/>
            <a:ext cx="20615090" cy="0"/>
          </a:xfrm>
          <a:prstGeom prst="line">
            <a:avLst/>
          </a:prstGeom>
          <a:ln w="19050" cap="flat">
            <a:solidFill>
              <a:srgbClr val="FFFDFC"/>
            </a:solidFill>
            <a:prstDash val="solid"/>
            <a:headEnd type="none" w="sm" len="sm"/>
            <a:tailEnd type="none" w="sm" len="sm"/>
          </a:ln>
        </p:spPr>
      </p:sp>
      <p:sp>
        <p:nvSpPr>
          <p:cNvPr id="21" name="Freeform 10">
            <a:extLst>
              <a:ext uri="{FF2B5EF4-FFF2-40B4-BE49-F238E27FC236}">
                <a16:creationId xmlns:a16="http://schemas.microsoft.com/office/drawing/2014/main" id="{AEEAE09B-A806-418A-B52B-8C81F9EC79C8}"/>
              </a:ext>
            </a:extLst>
          </p:cNvPr>
          <p:cNvSpPr/>
          <p:nvPr/>
        </p:nvSpPr>
        <p:spPr>
          <a:xfrm>
            <a:off x="-9017937" y="-687083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12"/>
            <a:stretch>
              <a:fillRect/>
            </a:stretch>
          </a:blipFill>
        </p:spPr>
      </p:sp>
    </p:spTree>
    <p:extLst>
      <p:ext uri="{BB962C8B-B14F-4D97-AF65-F5344CB8AC3E}">
        <p14:creationId xmlns:p14="http://schemas.microsoft.com/office/powerpoint/2010/main" val="1907007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3225074" y="-3638147"/>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6002000" y="-64770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28600" y="8343900"/>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5410200" y="467720"/>
            <a:ext cx="8229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9799"/>
              </a:lnSpc>
              <a:spcBef>
                <a:spcPct val="0"/>
              </a:spcBef>
            </a:pPr>
            <a:r>
              <a:rPr lang="en-US" sz="7000" spc="349" dirty="0">
                <a:solidFill>
                  <a:srgbClr val="FFFFFF"/>
                </a:solidFill>
                <a:latin typeface="Fira Sans Light"/>
                <a:ea typeface="Fira Sans Light"/>
                <a:cs typeface="Fira Sans Light"/>
                <a:sym typeface="Fira Sans Light"/>
              </a:rPr>
              <a:t>Introduction</a:t>
            </a:r>
          </a:p>
        </p:txBody>
      </p:sp>
      <p:sp>
        <p:nvSpPr>
          <p:cNvPr id="10" name="Rectangle: Diagonal Corners Rounded 9">
            <a:extLst>
              <a:ext uri="{FF2B5EF4-FFF2-40B4-BE49-F238E27FC236}">
                <a16:creationId xmlns:a16="http://schemas.microsoft.com/office/drawing/2014/main" id="{AC914466-F1EA-4615-AAD7-73D125F035E8}"/>
              </a:ext>
            </a:extLst>
          </p:cNvPr>
          <p:cNvSpPr/>
          <p:nvPr/>
        </p:nvSpPr>
        <p:spPr>
          <a:xfrm>
            <a:off x="3581400" y="2438744"/>
            <a:ext cx="13329359" cy="5905156"/>
          </a:xfrm>
          <a:prstGeom prst="round2DiagRect">
            <a:avLst>
              <a:gd name="adj1" fmla="val 16667"/>
              <a:gd name="adj2" fmla="val 0"/>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100"/>
              </a:lnSpc>
            </a:pPr>
            <a:endParaRPr lang="en-US" sz="4000" dirty="0">
              <a:solidFill>
                <a:schemeClr val="bg1"/>
              </a:solidFill>
            </a:endParaRPr>
          </a:p>
        </p:txBody>
      </p:sp>
      <p:sp>
        <p:nvSpPr>
          <p:cNvPr id="6" name="Rectangle 2">
            <a:extLst>
              <a:ext uri="{FF2B5EF4-FFF2-40B4-BE49-F238E27FC236}">
                <a16:creationId xmlns:a16="http://schemas.microsoft.com/office/drawing/2014/main" id="{AC3614AF-E6F5-4D81-83B8-416AE25782E6}"/>
              </a:ext>
            </a:extLst>
          </p:cNvPr>
          <p:cNvSpPr>
            <a:spLocks noChangeArrowheads="1"/>
          </p:cNvSpPr>
          <p:nvPr/>
        </p:nvSpPr>
        <p:spPr bwMode="auto">
          <a:xfrm>
            <a:off x="4135181" y="3009103"/>
            <a:ext cx="12628819"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3600" b="0" i="0" u="none" strike="noStrike" cap="none" normalizeH="0" baseline="0" dirty="0">
                <a:ln>
                  <a:noFill/>
                </a:ln>
                <a:solidFill>
                  <a:schemeClr val="bg1"/>
                </a:solidFill>
                <a:effectLst/>
                <a:latin typeface="Fira Sans Light" panose="020B0604020202020204" charset="0"/>
              </a:rPr>
              <a:t>Project that involves developing a website to assist problem solvers and competitive programmers with unique features aimed at enhancing user experience. The project is called "DPPS," which stands for "</a:t>
            </a:r>
            <a:r>
              <a:rPr lang="en-US" sz="3600" b="1" dirty="0">
                <a:solidFill>
                  <a:schemeClr val="bg1"/>
                </a:solidFill>
                <a:latin typeface="Fira Sans Light" panose="020B0604020202020204" charset="0"/>
              </a:rPr>
              <a:t>Dynamic Programming for Problem Solver</a:t>
            </a:r>
            <a:r>
              <a:rPr lang="en-US" altLang="en-US" sz="3600" dirty="0">
                <a:solidFill>
                  <a:schemeClr val="bg1"/>
                </a:solidFill>
                <a:latin typeface="Fira Sans Light" panose="020B0604020202020204" charset="0"/>
              </a:rPr>
              <a:t> “ </a:t>
            </a:r>
            <a:r>
              <a:rPr kumimoji="0" lang="en-US" altLang="en-US" sz="3600" b="0" i="0" u="none" strike="noStrike" cap="none" normalizeH="0" baseline="0" dirty="0">
                <a:ln>
                  <a:noFill/>
                </a:ln>
                <a:solidFill>
                  <a:schemeClr val="bg1"/>
                </a:solidFill>
                <a:effectLst/>
                <a:latin typeface="Fira Sans Light" panose="020B0604020202020204" charset="0"/>
              </a:rPr>
              <a:t>Integration with other platforms Allowing users to submit solutions to problems through various platforms and facilitating interactions.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Fira Sans Light" panose="020B0604020202020204" charset="0"/>
              </a:rPr>
              <a:t>AI chatbot Assisting users with problem-solving and technical guidance</a:t>
            </a:r>
            <a:r>
              <a:rPr kumimoji="0" lang="en-US" altLang="en-US" sz="1800" b="0" i="0" u="none" strike="noStrike" cap="none" normalizeH="0" baseline="0" dirty="0">
                <a:ln>
                  <a:noFill/>
                </a:ln>
                <a:solidFill>
                  <a:schemeClr val="bg1"/>
                </a:solidFill>
                <a:effectLst/>
                <a:latin typeface="Fira Sans Light" panose="020B0604020202020204" charset="0"/>
              </a:rPr>
              <a:t>.</a:t>
            </a:r>
          </a:p>
        </p:txBody>
      </p:sp>
    </p:spTree>
    <p:extLst>
      <p:ext uri="{BB962C8B-B14F-4D97-AF65-F5344CB8AC3E}">
        <p14:creationId xmlns:p14="http://schemas.microsoft.com/office/powerpoint/2010/main" val="405569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2573488" y="9298456"/>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p:cNvSpPr/>
          <p:nvPr/>
        </p:nvSpPr>
        <p:spPr>
          <a:xfrm>
            <a:off x="-4950136" y="-6417569"/>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p:cNvSpPr/>
          <p:nvPr/>
        </p:nvSpPr>
        <p:spPr>
          <a:xfrm>
            <a:off x="6770942" y="802151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6" name="TextBox 6"/>
          <p:cNvSpPr txBox="1"/>
          <p:nvPr/>
        </p:nvSpPr>
        <p:spPr>
          <a:xfrm>
            <a:off x="278387" y="2180492"/>
            <a:ext cx="8765982" cy="7386638"/>
          </a:xfrm>
          <a:prstGeom prst="rect">
            <a:avLst/>
          </a:prstGeom>
        </p:spPr>
        <p:txBody>
          <a:bodyPr wrap="square" lIns="0" tIns="0" rIns="0" bIns="0" rtlCol="0" anchor="t">
            <a:spAutoFit/>
          </a:bodyPr>
          <a:lstStyle/>
          <a:p>
            <a:r>
              <a:rPr lang="en-US" sz="3200" dirty="0">
                <a:solidFill>
                  <a:schemeClr val="bg1"/>
                </a:solidFill>
              </a:rPr>
              <a:t>DPPS (</a:t>
            </a:r>
            <a:r>
              <a:rPr lang="en-US" sz="3200" b="1" dirty="0">
                <a:solidFill>
                  <a:schemeClr val="bg1"/>
                </a:solidFill>
                <a:latin typeface="Fira Sans Light" panose="020B0604020202020204" charset="0"/>
              </a:rPr>
              <a:t>Dynamic Programming for Problem Solver</a:t>
            </a:r>
            <a:r>
              <a:rPr lang="en-US" sz="3200" dirty="0">
                <a:solidFill>
                  <a:schemeClr val="bg1"/>
                </a:solidFill>
              </a:rPr>
              <a:t>) addresses the critical challenges faced by competitive programmers, teams, and coaches by providing a unified, AI-driven platform. By integrating problems from various sources, enhancing collaboration tools, and empowering coaches with advanced training features, DPFPS streamlines workflows and boosts efficiency. The platform's innovative approach bridges the gaps in existing solutions, offering a seamless and enriched experience for users. Moving forward, DPOCP has the potential to evolve further with enhanced AI capabilities and expanded features, solidifying its role as a transformative tool in the competitive programming ecosystem.</a:t>
            </a:r>
          </a:p>
        </p:txBody>
      </p:sp>
      <p:sp>
        <p:nvSpPr>
          <p:cNvPr id="7" name="TextBox 7"/>
          <p:cNvSpPr txBox="1"/>
          <p:nvPr/>
        </p:nvSpPr>
        <p:spPr>
          <a:xfrm>
            <a:off x="3505200" y="-1301606"/>
            <a:ext cx="8962988" cy="2745175"/>
          </a:xfrm>
          <a:prstGeom prst="rect">
            <a:avLst/>
          </a:prstGeom>
        </p:spPr>
        <p:txBody>
          <a:bodyPr wrap="square" lIns="0" tIns="0" rIns="0" bIns="0" rtlCol="0" anchor="t">
            <a:spAutoFit/>
          </a:bodyPr>
          <a:lstStyle/>
          <a:p>
            <a:pPr lvl="0">
              <a:lnSpc>
                <a:spcPts val="25999"/>
              </a:lnSpc>
              <a:spcBef>
                <a:spcPct val="0"/>
              </a:spcBef>
            </a:pPr>
            <a:r>
              <a:rPr lang="en-US" sz="7200" b="1" dirty="0">
                <a:solidFill>
                  <a:schemeClr val="bg1"/>
                </a:solidFill>
              </a:rPr>
              <a:t>Conclusion</a:t>
            </a:r>
            <a:endParaRPr lang="en-US" sz="7200" u="none" strike="noStrike" spc="1249" dirty="0">
              <a:solidFill>
                <a:schemeClr val="bg1"/>
              </a:solidFill>
              <a:latin typeface="Fira Sans Light"/>
              <a:ea typeface="Fira Sans Light"/>
              <a:cs typeface="Fira Sans Light"/>
              <a:sym typeface="Fira Sans Light"/>
            </a:endParaRPr>
          </a:p>
        </p:txBody>
      </p:sp>
      <p:pic>
        <p:nvPicPr>
          <p:cNvPr id="8" name="Picture 7">
            <a:extLst>
              <a:ext uri="{FF2B5EF4-FFF2-40B4-BE49-F238E27FC236}">
                <a16:creationId xmlns:a16="http://schemas.microsoft.com/office/drawing/2014/main" id="{45F3C671-208C-4F74-B02F-BCEACB6EE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0" y="0"/>
            <a:ext cx="9448800" cy="10287000"/>
          </a:xfrm>
          <a:prstGeom prst="rect">
            <a:avLst/>
          </a:prstGeom>
        </p:spPr>
      </p:pic>
    </p:spTree>
    <p:extLst>
      <p:ext uri="{BB962C8B-B14F-4D97-AF65-F5344CB8AC3E}">
        <p14:creationId xmlns:p14="http://schemas.microsoft.com/office/powerpoint/2010/main" val="342712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37D7B8A-6A20-CE66-250B-4A08761FB50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B4E3926-913D-D6BD-D007-2A2EA980E217}"/>
              </a:ext>
            </a:extLst>
          </p:cNvPr>
          <p:cNvSpPr/>
          <p:nvPr/>
        </p:nvSpPr>
        <p:spPr>
          <a:xfrm>
            <a:off x="-2573488" y="9298456"/>
            <a:ext cx="5703749" cy="5710887"/>
          </a:xfrm>
          <a:custGeom>
            <a:avLst/>
            <a:gdLst/>
            <a:ahLst/>
            <a:cxnLst/>
            <a:rect l="l" t="t" r="r" b="b"/>
            <a:pathLst>
              <a:path w="5703749" h="5710887">
                <a:moveTo>
                  <a:pt x="0" y="0"/>
                </a:moveTo>
                <a:lnTo>
                  <a:pt x="5703749" y="0"/>
                </a:lnTo>
                <a:lnTo>
                  <a:pt x="5703749" y="5710887"/>
                </a:lnTo>
                <a:lnTo>
                  <a:pt x="0" y="5710887"/>
                </a:lnTo>
                <a:lnTo>
                  <a:pt x="0" y="0"/>
                </a:lnTo>
                <a:close/>
              </a:path>
            </a:pathLst>
          </a:custGeom>
          <a:blipFill>
            <a:blip r:embed="rId2"/>
            <a:stretch>
              <a:fillRect/>
            </a:stretch>
          </a:blipFill>
        </p:spPr>
      </p:sp>
      <p:sp>
        <p:nvSpPr>
          <p:cNvPr id="4" name="Freeform 4">
            <a:extLst>
              <a:ext uri="{FF2B5EF4-FFF2-40B4-BE49-F238E27FC236}">
                <a16:creationId xmlns:a16="http://schemas.microsoft.com/office/drawing/2014/main" id="{728832B6-47D7-5BD9-F7D9-E51513CBD930}"/>
              </a:ext>
            </a:extLst>
          </p:cNvPr>
          <p:cNvSpPr/>
          <p:nvPr/>
        </p:nvSpPr>
        <p:spPr>
          <a:xfrm>
            <a:off x="-4950136" y="-6417569"/>
            <a:ext cx="9900271" cy="8229600"/>
          </a:xfrm>
          <a:custGeom>
            <a:avLst/>
            <a:gdLst/>
            <a:ahLst/>
            <a:cxnLst/>
            <a:rect l="l" t="t" r="r" b="b"/>
            <a:pathLst>
              <a:path w="9900271" h="8229600">
                <a:moveTo>
                  <a:pt x="0" y="0"/>
                </a:moveTo>
                <a:lnTo>
                  <a:pt x="9900270" y="0"/>
                </a:lnTo>
                <a:lnTo>
                  <a:pt x="9900270" y="8229600"/>
                </a:lnTo>
                <a:lnTo>
                  <a:pt x="0" y="8229600"/>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6B13E310-DFC5-970D-B896-DFB37A9022E7}"/>
              </a:ext>
            </a:extLst>
          </p:cNvPr>
          <p:cNvSpPr/>
          <p:nvPr/>
        </p:nvSpPr>
        <p:spPr>
          <a:xfrm>
            <a:off x="6770942" y="8021515"/>
            <a:ext cx="4546854" cy="8229600"/>
          </a:xfrm>
          <a:custGeom>
            <a:avLst/>
            <a:gdLst/>
            <a:ahLst/>
            <a:cxnLst/>
            <a:rect l="l" t="t" r="r" b="b"/>
            <a:pathLst>
              <a:path w="4546854" h="8229600">
                <a:moveTo>
                  <a:pt x="0" y="0"/>
                </a:moveTo>
                <a:lnTo>
                  <a:pt x="4546854" y="0"/>
                </a:lnTo>
                <a:lnTo>
                  <a:pt x="4546854" y="8229600"/>
                </a:lnTo>
                <a:lnTo>
                  <a:pt x="0" y="8229600"/>
                </a:lnTo>
                <a:lnTo>
                  <a:pt x="0" y="0"/>
                </a:lnTo>
                <a:close/>
              </a:path>
            </a:pathLst>
          </a:custGeom>
          <a:blipFill>
            <a:blip r:embed="rId4"/>
            <a:stretch>
              <a:fillRect/>
            </a:stretch>
          </a:blipFill>
        </p:spPr>
      </p:sp>
      <p:sp>
        <p:nvSpPr>
          <p:cNvPr id="6" name="TextBox 6">
            <a:extLst>
              <a:ext uri="{FF2B5EF4-FFF2-40B4-BE49-F238E27FC236}">
                <a16:creationId xmlns:a16="http://schemas.microsoft.com/office/drawing/2014/main" id="{681C8D6D-5598-4CA5-FB6F-F6D76BE54645}"/>
              </a:ext>
            </a:extLst>
          </p:cNvPr>
          <p:cNvSpPr txBox="1"/>
          <p:nvPr/>
        </p:nvSpPr>
        <p:spPr>
          <a:xfrm>
            <a:off x="278387" y="2180492"/>
            <a:ext cx="8765982" cy="6894195"/>
          </a:xfrm>
          <a:prstGeom prst="rect">
            <a:avLst/>
          </a:prstGeom>
        </p:spPr>
        <p:txBody>
          <a:bodyPr wrap="square" lIns="0" tIns="0" rIns="0" bIns="0" rtlCol="0" anchor="t">
            <a:spAutoFit/>
          </a:bodyPr>
          <a:lstStyle/>
          <a:p>
            <a:r>
              <a:rPr lang="en-US" sz="3200" dirty="0">
                <a:solidFill>
                  <a:schemeClr val="bg1"/>
                </a:solidFill>
              </a:rPr>
              <a:t>While this version achieves core goals, there are several exciting directions for future development: </a:t>
            </a:r>
          </a:p>
          <a:p>
            <a:r>
              <a:rPr lang="en-US" sz="3200" dirty="0">
                <a:solidFill>
                  <a:schemeClr val="bg1"/>
                </a:solidFill>
              </a:rPr>
              <a:t>1. AI-Powered Hints and Feedback Implement an AI assistant to offer personalized hints, feedback on wrong answers, and learning paths based on a user’s history.</a:t>
            </a:r>
          </a:p>
          <a:p>
            <a:r>
              <a:rPr lang="en-US" sz="3200" dirty="0">
                <a:solidFill>
                  <a:schemeClr val="bg1"/>
                </a:solidFill>
              </a:rPr>
              <a:t> 2. Test Case Generation and Validation</a:t>
            </a:r>
          </a:p>
          <a:p>
            <a:r>
              <a:rPr lang="en-US" sz="3200" dirty="0">
                <a:solidFill>
                  <a:schemeClr val="bg1"/>
                </a:solidFill>
              </a:rPr>
              <a:t>Add dynamic test case generation for broader edge case coverage, and automate output validation using sandboxed environments.</a:t>
            </a:r>
          </a:p>
          <a:p>
            <a:r>
              <a:rPr lang="en-US" sz="3200" dirty="0">
                <a:solidFill>
                  <a:schemeClr val="bg1"/>
                </a:solidFill>
              </a:rPr>
              <a:t>3. Performance Analytics</a:t>
            </a:r>
          </a:p>
          <a:p>
            <a:r>
              <a:rPr lang="en-US" sz="3200" dirty="0">
                <a:solidFill>
                  <a:schemeClr val="bg1"/>
                </a:solidFill>
              </a:rPr>
              <a:t> Incorporate user analytics dashboards to track growth, success rate, and time efficiency across problem types.</a:t>
            </a:r>
          </a:p>
        </p:txBody>
      </p:sp>
      <p:sp>
        <p:nvSpPr>
          <p:cNvPr id="7" name="TextBox 7">
            <a:extLst>
              <a:ext uri="{FF2B5EF4-FFF2-40B4-BE49-F238E27FC236}">
                <a16:creationId xmlns:a16="http://schemas.microsoft.com/office/drawing/2014/main" id="{32B18B9F-0A5F-2D5C-3BEF-D1D87AC8D6F0}"/>
              </a:ext>
            </a:extLst>
          </p:cNvPr>
          <p:cNvSpPr txBox="1"/>
          <p:nvPr/>
        </p:nvSpPr>
        <p:spPr>
          <a:xfrm>
            <a:off x="3505200" y="-1301606"/>
            <a:ext cx="8962988" cy="2745175"/>
          </a:xfrm>
          <a:prstGeom prst="rect">
            <a:avLst/>
          </a:prstGeom>
        </p:spPr>
        <p:txBody>
          <a:bodyPr wrap="square" lIns="0" tIns="0" rIns="0" bIns="0" rtlCol="0" anchor="t">
            <a:spAutoFit/>
          </a:bodyPr>
          <a:lstStyle/>
          <a:p>
            <a:pPr marL="0" marR="0" lvl="0" indent="0" algn="l" defTabSz="914400" rtl="0" eaLnBrk="1" fontAlgn="auto" latinLnBrk="0" hangingPunct="1">
              <a:lnSpc>
                <a:spcPts val="25999"/>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a:ea typeface="+mn-ea"/>
                <a:cs typeface="+mn-cs"/>
              </a:rPr>
              <a:t>Future Work</a:t>
            </a:r>
            <a:endParaRPr kumimoji="0" lang="en-US" sz="7200" b="0" i="0" u="none" strike="noStrike" kern="1200" cap="none" spc="1249" normalizeH="0" baseline="0" noProof="0" dirty="0">
              <a:ln>
                <a:noFill/>
              </a:ln>
              <a:solidFill>
                <a:prstClr val="white"/>
              </a:solidFill>
              <a:effectLst/>
              <a:uLnTx/>
              <a:uFillTx/>
              <a:latin typeface="Fira Sans Light"/>
              <a:ea typeface="Fira Sans Light"/>
              <a:cs typeface="Fira Sans Light"/>
              <a:sym typeface="Fira Sans Light"/>
            </a:endParaRPr>
          </a:p>
        </p:txBody>
      </p:sp>
      <p:pic>
        <p:nvPicPr>
          <p:cNvPr id="8" name="Picture 7">
            <a:extLst>
              <a:ext uri="{FF2B5EF4-FFF2-40B4-BE49-F238E27FC236}">
                <a16:creationId xmlns:a16="http://schemas.microsoft.com/office/drawing/2014/main" id="{B3906EB9-A5FB-CF8E-018F-BD7221360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0" y="0"/>
            <a:ext cx="9448800" cy="10287000"/>
          </a:xfrm>
          <a:prstGeom prst="rect">
            <a:avLst/>
          </a:prstGeom>
        </p:spPr>
      </p:pic>
    </p:spTree>
    <p:extLst>
      <p:ext uri="{BB962C8B-B14F-4D97-AF65-F5344CB8AC3E}">
        <p14:creationId xmlns:p14="http://schemas.microsoft.com/office/powerpoint/2010/main" val="331846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3225074" y="-3638147"/>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6002000" y="-64770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28600" y="8343900"/>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9" name="Rectangle 8">
            <a:extLst>
              <a:ext uri="{FF2B5EF4-FFF2-40B4-BE49-F238E27FC236}">
                <a16:creationId xmlns:a16="http://schemas.microsoft.com/office/drawing/2014/main" id="{12A8231B-E782-46A2-9B02-A56C88E4DD3C}"/>
              </a:ext>
            </a:extLst>
          </p:cNvPr>
          <p:cNvSpPr/>
          <p:nvPr/>
        </p:nvSpPr>
        <p:spPr>
          <a:xfrm>
            <a:off x="5410200" y="467720"/>
            <a:ext cx="8229600" cy="132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References</a:t>
            </a:r>
          </a:p>
        </p:txBody>
      </p:sp>
      <p:pic>
        <p:nvPicPr>
          <p:cNvPr id="8" name="Picture 7">
            <a:extLst>
              <a:ext uri="{FF2B5EF4-FFF2-40B4-BE49-F238E27FC236}">
                <a16:creationId xmlns:a16="http://schemas.microsoft.com/office/drawing/2014/main" id="{2FDCDF6A-BDDA-44D2-BAA2-686E19FB7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504" y="2933700"/>
            <a:ext cx="2971800" cy="2971800"/>
          </a:xfrm>
          <a:prstGeom prst="rect">
            <a:avLst/>
          </a:prstGeom>
        </p:spPr>
      </p:pic>
      <p:pic>
        <p:nvPicPr>
          <p:cNvPr id="13" name="Picture 12">
            <a:extLst>
              <a:ext uri="{FF2B5EF4-FFF2-40B4-BE49-F238E27FC236}">
                <a16:creationId xmlns:a16="http://schemas.microsoft.com/office/drawing/2014/main" id="{3C6C1422-667D-4459-B955-6FEFB916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900" y="3007423"/>
            <a:ext cx="5562600" cy="2934918"/>
          </a:xfrm>
          <a:prstGeom prst="rect">
            <a:avLst/>
          </a:prstGeom>
        </p:spPr>
      </p:pic>
      <p:pic>
        <p:nvPicPr>
          <p:cNvPr id="15" name="Picture 14">
            <a:extLst>
              <a:ext uri="{FF2B5EF4-FFF2-40B4-BE49-F238E27FC236}">
                <a16:creationId xmlns:a16="http://schemas.microsoft.com/office/drawing/2014/main" id="{4DEF4873-3AF0-4F8F-86CB-A66A0F917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10096" y="2038350"/>
            <a:ext cx="4762500" cy="4762500"/>
          </a:xfrm>
          <a:prstGeom prst="rect">
            <a:avLst/>
          </a:prstGeom>
        </p:spPr>
      </p:pic>
      <p:pic>
        <p:nvPicPr>
          <p:cNvPr id="17" name="Picture 16">
            <a:extLst>
              <a:ext uri="{FF2B5EF4-FFF2-40B4-BE49-F238E27FC236}">
                <a16:creationId xmlns:a16="http://schemas.microsoft.com/office/drawing/2014/main" id="{6AF0B79C-74AE-49FE-8730-D3AA21A724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420" y="5331143"/>
            <a:ext cx="6343650" cy="3571875"/>
          </a:xfrm>
          <a:prstGeom prst="rect">
            <a:avLst/>
          </a:prstGeom>
        </p:spPr>
      </p:pic>
      <p:pic>
        <p:nvPicPr>
          <p:cNvPr id="6" name="Picture 5">
            <a:extLst>
              <a:ext uri="{FF2B5EF4-FFF2-40B4-BE49-F238E27FC236}">
                <a16:creationId xmlns:a16="http://schemas.microsoft.com/office/drawing/2014/main" id="{C981E523-69A2-4912-8C10-F0637E643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3070" y="5649375"/>
            <a:ext cx="3246023" cy="3246023"/>
          </a:xfrm>
          <a:prstGeom prst="rect">
            <a:avLst/>
          </a:prstGeom>
        </p:spPr>
      </p:pic>
      <p:pic>
        <p:nvPicPr>
          <p:cNvPr id="7" name="Picture 6">
            <a:extLst>
              <a:ext uri="{FF2B5EF4-FFF2-40B4-BE49-F238E27FC236}">
                <a16:creationId xmlns:a16="http://schemas.microsoft.com/office/drawing/2014/main" id="{AC5B42A0-9BC0-4B0E-9708-1DC400678A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56442" y="5649375"/>
            <a:ext cx="4169905" cy="4169905"/>
          </a:xfrm>
          <a:prstGeom prst="rect">
            <a:avLst/>
          </a:prstGeom>
        </p:spPr>
      </p:pic>
    </p:spTree>
    <p:extLst>
      <p:ext uri="{BB962C8B-B14F-4D97-AF65-F5344CB8AC3E}">
        <p14:creationId xmlns:p14="http://schemas.microsoft.com/office/powerpoint/2010/main" val="2074053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4-12-04 at 11.00.56_0f06e6fe">
            <a:hlinkClick r:id="" action="ppaction://media"/>
            <a:extLst>
              <a:ext uri="{FF2B5EF4-FFF2-40B4-BE49-F238E27FC236}">
                <a16:creationId xmlns:a16="http://schemas.microsoft.com/office/drawing/2014/main" id="{B857CD00-ED51-4862-8550-86B07CA5B1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000500" y="-4004488"/>
            <a:ext cx="10287001" cy="18295974"/>
          </a:xfrm>
          <a:prstGeom prst="rect">
            <a:avLst/>
          </a:prstGeom>
        </p:spPr>
      </p:pic>
      <p:sp>
        <p:nvSpPr>
          <p:cNvPr id="5" name="TextBox 4">
            <a:extLst>
              <a:ext uri="{FF2B5EF4-FFF2-40B4-BE49-F238E27FC236}">
                <a16:creationId xmlns:a16="http://schemas.microsoft.com/office/drawing/2014/main" id="{6BDC4623-3959-4661-B5E8-B40C533F3282}"/>
              </a:ext>
            </a:extLst>
          </p:cNvPr>
          <p:cNvSpPr txBox="1"/>
          <p:nvPr/>
        </p:nvSpPr>
        <p:spPr>
          <a:xfrm>
            <a:off x="-304800" y="-419100"/>
            <a:ext cx="19202399" cy="11049000"/>
          </a:xfrm>
          <a:custGeom>
            <a:avLst/>
            <a:gdLst/>
            <a:ahLst/>
            <a:cxnLst/>
            <a:rect l="l" t="t" r="r" b="b"/>
            <a:pathLst>
              <a:path w="18288000" h="10449078">
                <a:moveTo>
                  <a:pt x="6336357" y="5426536"/>
                </a:moveTo>
                <a:lnTo>
                  <a:pt x="6336357" y="5503020"/>
                </a:lnTo>
                <a:cubicBezTo>
                  <a:pt x="6336357" y="5562638"/>
                  <a:pt x="6326748" y="5611078"/>
                  <a:pt x="6307529" y="5648339"/>
                </a:cubicBezTo>
                <a:cubicBezTo>
                  <a:pt x="6288309" y="5685600"/>
                  <a:pt x="6255755" y="5717174"/>
                  <a:pt x="6209865" y="5743061"/>
                </a:cubicBezTo>
                <a:cubicBezTo>
                  <a:pt x="6163975" y="5768948"/>
                  <a:pt x="6114359" y="5781891"/>
                  <a:pt x="6061016" y="5781891"/>
                </a:cubicBezTo>
                <a:cubicBezTo>
                  <a:pt x="6010027" y="5781891"/>
                  <a:pt x="5971392" y="5769928"/>
                  <a:pt x="5945114" y="5746003"/>
                </a:cubicBezTo>
                <a:cubicBezTo>
                  <a:pt x="5918835" y="5722077"/>
                  <a:pt x="5905695" y="5691288"/>
                  <a:pt x="5905695" y="5653634"/>
                </a:cubicBezTo>
                <a:cubicBezTo>
                  <a:pt x="5905695" y="5620687"/>
                  <a:pt x="5919031" y="5591270"/>
                  <a:pt x="5945702" y="5565384"/>
                </a:cubicBezTo>
                <a:cubicBezTo>
                  <a:pt x="5971589" y="5540281"/>
                  <a:pt x="6033168" y="5514787"/>
                  <a:pt x="6130439" y="5488900"/>
                </a:cubicBezTo>
                <a:cubicBezTo>
                  <a:pt x="6201824" y="5470858"/>
                  <a:pt x="6270463" y="5450070"/>
                  <a:pt x="6336357" y="5426536"/>
                </a:cubicBezTo>
                <a:close/>
                <a:moveTo>
                  <a:pt x="13443062" y="5071181"/>
                </a:moveTo>
                <a:cubicBezTo>
                  <a:pt x="13508956" y="5071181"/>
                  <a:pt x="13564259" y="5097656"/>
                  <a:pt x="13608973" y="5150607"/>
                </a:cubicBezTo>
                <a:cubicBezTo>
                  <a:pt x="13653686" y="5203557"/>
                  <a:pt x="13676043" y="5284159"/>
                  <a:pt x="13676043" y="5392413"/>
                </a:cubicBezTo>
                <a:cubicBezTo>
                  <a:pt x="13676043" y="5508511"/>
                  <a:pt x="13653882" y="5592839"/>
                  <a:pt x="13609561" y="5645397"/>
                </a:cubicBezTo>
                <a:cubicBezTo>
                  <a:pt x="13565239" y="5697955"/>
                  <a:pt x="13508563" y="5724234"/>
                  <a:pt x="13439532" y="5724234"/>
                </a:cubicBezTo>
                <a:cubicBezTo>
                  <a:pt x="13371285" y="5724234"/>
                  <a:pt x="13314608" y="5697563"/>
                  <a:pt x="13269503" y="5644221"/>
                </a:cubicBezTo>
                <a:cubicBezTo>
                  <a:pt x="13224396" y="5590878"/>
                  <a:pt x="13201844" y="5508511"/>
                  <a:pt x="13201844" y="5397120"/>
                </a:cubicBezTo>
                <a:cubicBezTo>
                  <a:pt x="13201844" y="5287297"/>
                  <a:pt x="13224593" y="5205518"/>
                  <a:pt x="13270091" y="5151783"/>
                </a:cubicBezTo>
                <a:cubicBezTo>
                  <a:pt x="13315588" y="5098049"/>
                  <a:pt x="13373245" y="5071181"/>
                  <a:pt x="13443062" y="5071181"/>
                </a:cubicBezTo>
                <a:close/>
                <a:moveTo>
                  <a:pt x="14385614" y="4769953"/>
                </a:moveTo>
                <a:lnTo>
                  <a:pt x="14385614" y="5565384"/>
                </a:lnTo>
                <a:cubicBezTo>
                  <a:pt x="14385614" y="5729333"/>
                  <a:pt x="14423071" y="5850727"/>
                  <a:pt x="14497986" y="5929564"/>
                </a:cubicBezTo>
                <a:cubicBezTo>
                  <a:pt x="14572901" y="6008401"/>
                  <a:pt x="14676252" y="6047819"/>
                  <a:pt x="14808039" y="6047819"/>
                </a:cubicBezTo>
                <a:cubicBezTo>
                  <a:pt x="14906880" y="6047819"/>
                  <a:pt x="14990227" y="6030169"/>
                  <a:pt x="15058082" y="5994869"/>
                </a:cubicBezTo>
                <a:cubicBezTo>
                  <a:pt x="15125937" y="5959569"/>
                  <a:pt x="15193203" y="5900343"/>
                  <a:pt x="15259881" y="5817192"/>
                </a:cubicBezTo>
                <a:lnTo>
                  <a:pt x="15259881" y="6019579"/>
                </a:lnTo>
                <a:lnTo>
                  <a:pt x="15707017" y="6019579"/>
                </a:lnTo>
                <a:lnTo>
                  <a:pt x="15707017" y="4769953"/>
                </a:lnTo>
                <a:lnTo>
                  <a:pt x="15228111" y="4769953"/>
                </a:lnTo>
                <a:lnTo>
                  <a:pt x="15228111" y="5371233"/>
                </a:lnTo>
                <a:cubicBezTo>
                  <a:pt x="15228111" y="5484978"/>
                  <a:pt x="15209873" y="5563815"/>
                  <a:pt x="15173396" y="5607744"/>
                </a:cubicBezTo>
                <a:cubicBezTo>
                  <a:pt x="15136919" y="5651673"/>
                  <a:pt x="15090049" y="5673638"/>
                  <a:pt x="15032784" y="5673638"/>
                </a:cubicBezTo>
                <a:cubicBezTo>
                  <a:pt x="14980225" y="5673638"/>
                  <a:pt x="14939435" y="5657164"/>
                  <a:pt x="14910410" y="5624217"/>
                </a:cubicBezTo>
                <a:cubicBezTo>
                  <a:pt x="14881385" y="5591270"/>
                  <a:pt x="14866873" y="5535575"/>
                  <a:pt x="14866873" y="5457130"/>
                </a:cubicBezTo>
                <a:lnTo>
                  <a:pt x="14866873" y="4769953"/>
                </a:lnTo>
                <a:close/>
                <a:moveTo>
                  <a:pt x="13436002" y="4741713"/>
                </a:moveTo>
                <a:cubicBezTo>
                  <a:pt x="13217141" y="4741713"/>
                  <a:pt x="13043385" y="4803488"/>
                  <a:pt x="12914736" y="4927039"/>
                </a:cubicBezTo>
                <a:cubicBezTo>
                  <a:pt x="12786086" y="5050590"/>
                  <a:pt x="12721762" y="5207675"/>
                  <a:pt x="12721762" y="5398296"/>
                </a:cubicBezTo>
                <a:cubicBezTo>
                  <a:pt x="12721762" y="5603037"/>
                  <a:pt x="12797853" y="5768556"/>
                  <a:pt x="12950036" y="5894852"/>
                </a:cubicBezTo>
                <a:cubicBezTo>
                  <a:pt x="13073979" y="5996830"/>
                  <a:pt x="13236360" y="6047819"/>
                  <a:pt x="13437179" y="6047819"/>
                </a:cubicBezTo>
                <a:cubicBezTo>
                  <a:pt x="13662315" y="6047819"/>
                  <a:pt x="13838619" y="5986436"/>
                  <a:pt x="13966093" y="5863670"/>
                </a:cubicBezTo>
                <a:cubicBezTo>
                  <a:pt x="14093565" y="5740904"/>
                  <a:pt x="14157302" y="5583426"/>
                  <a:pt x="14157302" y="5391236"/>
                </a:cubicBezTo>
                <a:cubicBezTo>
                  <a:pt x="14157302" y="5220226"/>
                  <a:pt x="14105920" y="5076280"/>
                  <a:pt x="14003158" y="4959397"/>
                </a:cubicBezTo>
                <a:cubicBezTo>
                  <a:pt x="13875293" y="4814274"/>
                  <a:pt x="13686240" y="4741713"/>
                  <a:pt x="13436002" y="4741713"/>
                </a:cubicBezTo>
                <a:close/>
                <a:moveTo>
                  <a:pt x="7991972" y="4741713"/>
                </a:moveTo>
                <a:cubicBezTo>
                  <a:pt x="7893916" y="4741713"/>
                  <a:pt x="7810764" y="4759559"/>
                  <a:pt x="7742518" y="4795252"/>
                </a:cubicBezTo>
                <a:cubicBezTo>
                  <a:pt x="7674271" y="4830944"/>
                  <a:pt x="7606807" y="4890366"/>
                  <a:pt x="7540130" y="4973517"/>
                </a:cubicBezTo>
                <a:lnTo>
                  <a:pt x="7540130" y="4769953"/>
                </a:lnTo>
                <a:lnTo>
                  <a:pt x="7094171" y="4769953"/>
                </a:lnTo>
                <a:lnTo>
                  <a:pt x="7094171" y="6019579"/>
                </a:lnTo>
                <a:lnTo>
                  <a:pt x="7573076" y="6019579"/>
                </a:lnTo>
                <a:lnTo>
                  <a:pt x="7573076" y="5419476"/>
                </a:lnTo>
                <a:cubicBezTo>
                  <a:pt x="7573076" y="5305731"/>
                  <a:pt x="7591119" y="5226894"/>
                  <a:pt x="7627203" y="5182965"/>
                </a:cubicBezTo>
                <a:cubicBezTo>
                  <a:pt x="7663288" y="5139036"/>
                  <a:pt x="7710355" y="5117072"/>
                  <a:pt x="7768404" y="5117072"/>
                </a:cubicBezTo>
                <a:cubicBezTo>
                  <a:pt x="7820962" y="5117072"/>
                  <a:pt x="7861754" y="5133349"/>
                  <a:pt x="7890778" y="5165903"/>
                </a:cubicBezTo>
                <a:cubicBezTo>
                  <a:pt x="7919803" y="5198458"/>
                  <a:pt x="7934315" y="5253958"/>
                  <a:pt x="7934315" y="5332403"/>
                </a:cubicBezTo>
                <a:lnTo>
                  <a:pt x="7934315" y="6019579"/>
                </a:lnTo>
                <a:lnTo>
                  <a:pt x="8415574" y="6019579"/>
                </a:lnTo>
                <a:lnTo>
                  <a:pt x="8415574" y="5225325"/>
                </a:lnTo>
                <a:cubicBezTo>
                  <a:pt x="8415574" y="5060591"/>
                  <a:pt x="8378117" y="4938806"/>
                  <a:pt x="8303202" y="4859969"/>
                </a:cubicBezTo>
                <a:cubicBezTo>
                  <a:pt x="8228287" y="4781132"/>
                  <a:pt x="8124543" y="4741713"/>
                  <a:pt x="7991972" y="4741713"/>
                </a:cubicBezTo>
                <a:close/>
                <a:moveTo>
                  <a:pt x="6109260" y="4741713"/>
                </a:moveTo>
                <a:cubicBezTo>
                  <a:pt x="6019832" y="4741713"/>
                  <a:pt x="5936680" y="4748381"/>
                  <a:pt x="5859805" y="4761716"/>
                </a:cubicBezTo>
                <a:cubicBezTo>
                  <a:pt x="5782929" y="4775052"/>
                  <a:pt x="5722526" y="4793879"/>
                  <a:pt x="5678597" y="4818197"/>
                </a:cubicBezTo>
                <a:cubicBezTo>
                  <a:pt x="5617411" y="4851928"/>
                  <a:pt x="5570540" y="4891739"/>
                  <a:pt x="5537985" y="4937629"/>
                </a:cubicBezTo>
                <a:cubicBezTo>
                  <a:pt x="5505431" y="4983519"/>
                  <a:pt x="5480524" y="5046471"/>
                  <a:pt x="5463267" y="5126485"/>
                </a:cubicBezTo>
                <a:lnTo>
                  <a:pt x="5920992" y="5174728"/>
                </a:lnTo>
                <a:cubicBezTo>
                  <a:pt x="5939819" y="5120602"/>
                  <a:pt x="5964528" y="5083732"/>
                  <a:pt x="5995123" y="5064121"/>
                </a:cubicBezTo>
                <a:cubicBezTo>
                  <a:pt x="6034344" y="5039019"/>
                  <a:pt x="6093178" y="5026468"/>
                  <a:pt x="6171623" y="5026468"/>
                </a:cubicBezTo>
                <a:cubicBezTo>
                  <a:pt x="6232810" y="5026468"/>
                  <a:pt x="6275562" y="5038234"/>
                  <a:pt x="6299881" y="5061768"/>
                </a:cubicBezTo>
                <a:cubicBezTo>
                  <a:pt x="6324198" y="5085301"/>
                  <a:pt x="6336357" y="5126485"/>
                  <a:pt x="6336357" y="5185319"/>
                </a:cubicBezTo>
                <a:cubicBezTo>
                  <a:pt x="6276739" y="5208852"/>
                  <a:pt x="6220259" y="5227875"/>
                  <a:pt x="6166917" y="5242387"/>
                </a:cubicBezTo>
                <a:cubicBezTo>
                  <a:pt x="6113574" y="5256899"/>
                  <a:pt x="5997084" y="5282198"/>
                  <a:pt x="5817444" y="5318282"/>
                </a:cubicBezTo>
                <a:cubicBezTo>
                  <a:pt x="5667615" y="5348091"/>
                  <a:pt x="5564852" y="5393590"/>
                  <a:pt x="5509157" y="5454776"/>
                </a:cubicBezTo>
                <a:cubicBezTo>
                  <a:pt x="5453461" y="5515963"/>
                  <a:pt x="5425612" y="5594016"/>
                  <a:pt x="5425612" y="5688934"/>
                </a:cubicBezTo>
                <a:cubicBezTo>
                  <a:pt x="5425612" y="5790128"/>
                  <a:pt x="5464247" y="5875241"/>
                  <a:pt x="5541516" y="5944272"/>
                </a:cubicBezTo>
                <a:cubicBezTo>
                  <a:pt x="5618783" y="6013304"/>
                  <a:pt x="5731940" y="6047819"/>
                  <a:pt x="5880985" y="6047819"/>
                </a:cubicBezTo>
                <a:cubicBezTo>
                  <a:pt x="5993162" y="6047819"/>
                  <a:pt x="6091609" y="6030561"/>
                  <a:pt x="6176330" y="5996046"/>
                </a:cubicBezTo>
                <a:cubicBezTo>
                  <a:pt x="6238301" y="5970159"/>
                  <a:pt x="6300665" y="5927014"/>
                  <a:pt x="6363421" y="5866612"/>
                </a:cubicBezTo>
                <a:cubicBezTo>
                  <a:pt x="6368912" y="5902696"/>
                  <a:pt x="6374403" y="5929171"/>
                  <a:pt x="6379894" y="5946037"/>
                </a:cubicBezTo>
                <a:cubicBezTo>
                  <a:pt x="6385385" y="5962903"/>
                  <a:pt x="6397152" y="5987417"/>
                  <a:pt x="6415195" y="6019579"/>
                </a:cubicBezTo>
                <a:lnTo>
                  <a:pt x="6864683" y="6019579"/>
                </a:lnTo>
                <a:cubicBezTo>
                  <a:pt x="6839581" y="5967806"/>
                  <a:pt x="6823303" y="5925249"/>
                  <a:pt x="6815850" y="5891910"/>
                </a:cubicBezTo>
                <a:cubicBezTo>
                  <a:pt x="6808399" y="5858571"/>
                  <a:pt x="6804673" y="5812485"/>
                  <a:pt x="6804673" y="5753651"/>
                </a:cubicBezTo>
                <a:lnTo>
                  <a:pt x="6804673" y="5201792"/>
                </a:lnTo>
                <a:cubicBezTo>
                  <a:pt x="6804673" y="5142958"/>
                  <a:pt x="6792905" y="5081183"/>
                  <a:pt x="6769372" y="5016466"/>
                </a:cubicBezTo>
                <a:cubicBezTo>
                  <a:pt x="6745838" y="4951749"/>
                  <a:pt x="6713677" y="4901740"/>
                  <a:pt x="6672886" y="4866440"/>
                </a:cubicBezTo>
                <a:cubicBezTo>
                  <a:pt x="6614837" y="4815451"/>
                  <a:pt x="6542275" y="4781916"/>
                  <a:pt x="6455201" y="4765835"/>
                </a:cubicBezTo>
                <a:cubicBezTo>
                  <a:pt x="6368127" y="4749754"/>
                  <a:pt x="6252814" y="4741713"/>
                  <a:pt x="6109260" y="4741713"/>
                </a:cubicBezTo>
                <a:close/>
                <a:moveTo>
                  <a:pt x="10971343" y="4294578"/>
                </a:moveTo>
                <a:lnTo>
                  <a:pt x="11643223" y="5297102"/>
                </a:lnTo>
                <a:lnTo>
                  <a:pt x="11643223" y="6019579"/>
                </a:lnTo>
                <a:lnTo>
                  <a:pt x="12177432" y="6019579"/>
                </a:lnTo>
                <a:lnTo>
                  <a:pt x="12177432" y="5297102"/>
                </a:lnTo>
                <a:lnTo>
                  <a:pt x="12848136" y="4294578"/>
                </a:lnTo>
                <a:lnTo>
                  <a:pt x="12259228" y="4294578"/>
                </a:lnTo>
                <a:lnTo>
                  <a:pt x="11910971" y="4876516"/>
                </a:lnTo>
                <a:lnTo>
                  <a:pt x="11563430" y="4294578"/>
                </a:lnTo>
                <a:close/>
                <a:moveTo>
                  <a:pt x="8703896" y="4294578"/>
                </a:moveTo>
                <a:lnTo>
                  <a:pt x="8703896" y="6019579"/>
                </a:lnTo>
                <a:lnTo>
                  <a:pt x="9193391" y="6019579"/>
                </a:lnTo>
                <a:lnTo>
                  <a:pt x="9193391" y="5694818"/>
                </a:lnTo>
                <a:lnTo>
                  <a:pt x="9373808" y="5518648"/>
                </a:lnTo>
                <a:lnTo>
                  <a:pt x="9626903" y="6019579"/>
                </a:lnTo>
                <a:lnTo>
                  <a:pt x="10166499" y="6019579"/>
                </a:lnTo>
                <a:lnTo>
                  <a:pt x="9692319" y="5207694"/>
                </a:lnTo>
                <a:lnTo>
                  <a:pt x="10140612" y="4769953"/>
                </a:lnTo>
                <a:lnTo>
                  <a:pt x="9551100" y="4769953"/>
                </a:lnTo>
                <a:lnTo>
                  <a:pt x="9193391" y="5184988"/>
                </a:lnTo>
                <a:lnTo>
                  <a:pt x="9193391" y="4294578"/>
                </a:lnTo>
                <a:close/>
                <a:moveTo>
                  <a:pt x="3874721" y="4294578"/>
                </a:moveTo>
                <a:lnTo>
                  <a:pt x="3874721" y="6019579"/>
                </a:lnTo>
                <a:lnTo>
                  <a:pt x="4353628" y="6019579"/>
                </a:lnTo>
                <a:lnTo>
                  <a:pt x="4353628" y="5419476"/>
                </a:lnTo>
                <a:cubicBezTo>
                  <a:pt x="4353628" y="5305731"/>
                  <a:pt x="4371669" y="5226894"/>
                  <a:pt x="4407755" y="5182965"/>
                </a:cubicBezTo>
                <a:cubicBezTo>
                  <a:pt x="4443838" y="5139036"/>
                  <a:pt x="4490905" y="5117072"/>
                  <a:pt x="4548954" y="5117072"/>
                </a:cubicBezTo>
                <a:cubicBezTo>
                  <a:pt x="4601513" y="5117072"/>
                  <a:pt x="4642304" y="5133349"/>
                  <a:pt x="4671329" y="5165903"/>
                </a:cubicBezTo>
                <a:cubicBezTo>
                  <a:pt x="4700354" y="5198458"/>
                  <a:pt x="4714865" y="5253958"/>
                  <a:pt x="4714865" y="5332403"/>
                </a:cubicBezTo>
                <a:lnTo>
                  <a:pt x="4714865" y="6019579"/>
                </a:lnTo>
                <a:lnTo>
                  <a:pt x="5196125" y="6019579"/>
                </a:lnTo>
                <a:lnTo>
                  <a:pt x="5196125" y="5225325"/>
                </a:lnTo>
                <a:cubicBezTo>
                  <a:pt x="5196125" y="5061376"/>
                  <a:pt x="5158667" y="4939786"/>
                  <a:pt x="5083752" y="4860557"/>
                </a:cubicBezTo>
                <a:cubicBezTo>
                  <a:pt x="5008837" y="4781328"/>
                  <a:pt x="4906271" y="4741713"/>
                  <a:pt x="4776053" y="4741713"/>
                </a:cubicBezTo>
                <a:cubicBezTo>
                  <a:pt x="4688195" y="4741713"/>
                  <a:pt x="4612103" y="4756225"/>
                  <a:pt x="4547779" y="4785250"/>
                </a:cubicBezTo>
                <a:cubicBezTo>
                  <a:pt x="4483454" y="4814274"/>
                  <a:pt x="4418737" y="4862518"/>
                  <a:pt x="4353628" y="4929981"/>
                </a:cubicBezTo>
                <a:lnTo>
                  <a:pt x="4353628" y="4294578"/>
                </a:lnTo>
                <a:close/>
                <a:moveTo>
                  <a:pt x="1975544" y="4294578"/>
                </a:moveTo>
                <a:lnTo>
                  <a:pt x="1975544" y="4720533"/>
                </a:lnTo>
                <a:lnTo>
                  <a:pt x="2519167" y="4720533"/>
                </a:lnTo>
                <a:lnTo>
                  <a:pt x="2519167" y="6019579"/>
                </a:lnTo>
                <a:lnTo>
                  <a:pt x="3052199" y="6019579"/>
                </a:lnTo>
                <a:lnTo>
                  <a:pt x="3052199" y="4720533"/>
                </a:lnTo>
                <a:lnTo>
                  <a:pt x="3595822" y="4720533"/>
                </a:lnTo>
                <a:lnTo>
                  <a:pt x="3595822" y="4294578"/>
                </a:lnTo>
                <a:close/>
                <a:moveTo>
                  <a:pt x="0" y="0"/>
                </a:moveTo>
                <a:lnTo>
                  <a:pt x="18288000" y="0"/>
                </a:lnTo>
                <a:lnTo>
                  <a:pt x="18288000" y="10449078"/>
                </a:lnTo>
                <a:lnTo>
                  <a:pt x="0" y="10449078"/>
                </a:lnTo>
                <a:close/>
              </a:path>
            </a:pathLst>
          </a:custGeom>
          <a:gradFill>
            <a:gsLst>
              <a:gs pos="0">
                <a:srgbClr val="A375EC">
                  <a:alpha val="100000"/>
                </a:srgbClr>
              </a:gs>
              <a:gs pos="100000">
                <a:srgbClr val="2B19C0">
                  <a:alpha val="100000"/>
                </a:srgbClr>
              </a:gs>
            </a:gsLst>
            <a:path path="circle">
              <a:fillToRect r="100000" b="100000"/>
            </a:path>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9000" dirty="0">
              <a:gradFill>
                <a:gsLst>
                  <a:gs pos="0">
                    <a:srgbClr val="A375EC">
                      <a:alpha val="100000"/>
                    </a:srgbClr>
                  </a:gs>
                  <a:gs pos="100000">
                    <a:srgbClr val="2B19C0">
                      <a:alpha val="100000"/>
                    </a:srgbClr>
                  </a:gs>
                </a:gsLst>
                <a:path path="circle">
                  <a:fillToRect r="100000" b="100000"/>
                </a:path>
              </a:gradFill>
              <a:latin typeface="Arial Black" panose="020B0A04020102020204" pitchFamily="34" charset="0"/>
            </a:endParaRPr>
          </a:p>
        </p:txBody>
      </p:sp>
    </p:spTree>
    <p:extLst>
      <p:ext uri="{BB962C8B-B14F-4D97-AF65-F5344CB8AC3E}">
        <p14:creationId xmlns:p14="http://schemas.microsoft.com/office/powerpoint/2010/main" val="34585543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834629" y="2444770"/>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3434696" y="613977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5027122" y="6765787"/>
            <a:ext cx="8926746" cy="1187248"/>
          </a:xfrm>
          <a:prstGeom prst="rect">
            <a:avLst/>
          </a:prstGeom>
        </p:spPr>
        <p:txBody>
          <a:bodyPr lIns="0" tIns="0" rIns="0" bIns="0" rtlCol="0" anchor="t">
            <a:spAutoFit/>
          </a:bodyPr>
          <a:lstStyle/>
          <a:p>
            <a:pPr lvl="0">
              <a:lnSpc>
                <a:spcPts val="9799"/>
              </a:lnSpc>
              <a:spcBef>
                <a:spcPct val="0"/>
              </a:spcBef>
            </a:pPr>
            <a:r>
              <a:rPr lang="en-US" sz="7200" b="1" dirty="0">
                <a:solidFill>
                  <a:schemeClr val="bg1"/>
                </a:solidFill>
                <a:latin typeface="Fira Sans Light" panose="020B0604020202020204" charset="0"/>
              </a:rPr>
              <a:t>Problem Definition</a:t>
            </a: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02.</a:t>
            </a:r>
          </a:p>
        </p:txBody>
      </p:sp>
    </p:spTree>
    <p:extLst>
      <p:ext uri="{BB962C8B-B14F-4D97-AF65-F5344CB8AC3E}">
        <p14:creationId xmlns:p14="http://schemas.microsoft.com/office/powerpoint/2010/main" val="34001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5773400" y="7658100"/>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4244715" y="-1439612"/>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1447800" y="10076703"/>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sp>
        <p:nvSpPr>
          <p:cNvPr id="12" name="Rectangle 2">
            <a:extLst>
              <a:ext uri="{FF2B5EF4-FFF2-40B4-BE49-F238E27FC236}">
                <a16:creationId xmlns:a16="http://schemas.microsoft.com/office/drawing/2014/main" id="{73E3BABA-372D-44CE-9489-B96AAECFB2C4}"/>
              </a:ext>
            </a:extLst>
          </p:cNvPr>
          <p:cNvSpPr>
            <a:spLocks noChangeArrowheads="1"/>
          </p:cNvSpPr>
          <p:nvPr/>
        </p:nvSpPr>
        <p:spPr bwMode="auto">
          <a:xfrm>
            <a:off x="0" y="2808290"/>
            <a:ext cx="9448800" cy="627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bg1"/>
                </a:solidFill>
                <a:effectLst/>
                <a:latin typeface="Arial" panose="020B0604020202020204" pitchFamily="34" charset="0"/>
              </a:rPr>
              <a:t>Fragmented Workflow</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Navigating between platforms like </a:t>
            </a:r>
            <a:r>
              <a:rPr kumimoji="0" lang="en-US" altLang="en-US" sz="2400" b="0" i="0" u="none" strike="noStrike" cap="none" normalizeH="0" baseline="0" dirty="0" err="1">
                <a:ln>
                  <a:noFill/>
                </a:ln>
                <a:solidFill>
                  <a:schemeClr val="bg1"/>
                </a:solidFill>
                <a:effectLst/>
                <a:latin typeface="Arial" panose="020B0604020202020204" pitchFamily="34" charset="0"/>
              </a:rPr>
              <a:t>Codeforces</a:t>
            </a:r>
            <a:r>
              <a:rPr kumimoji="0" lang="en-US" altLang="en-US" sz="2400" b="0" i="0" u="none" strike="noStrike" cap="none" normalizeH="0" baseline="0" dirty="0">
                <a:ln>
                  <a:noFill/>
                </a:ln>
                <a:solidFill>
                  <a:schemeClr val="bg1"/>
                </a:solidFill>
                <a:effectLst/>
                <a:latin typeface="Arial" panose="020B0604020202020204" pitchFamily="34" charset="0"/>
              </a:rPr>
              <a:t>, </a:t>
            </a:r>
            <a:r>
              <a:rPr kumimoji="0" lang="en-US" altLang="en-US" sz="2400" b="0" i="0" u="none" strike="noStrike" cap="none" normalizeH="0" baseline="0" dirty="0" err="1">
                <a:ln>
                  <a:noFill/>
                </a:ln>
                <a:solidFill>
                  <a:schemeClr val="bg1"/>
                </a:solidFill>
                <a:effectLst/>
                <a:latin typeface="Arial" panose="020B0604020202020204" pitchFamily="34" charset="0"/>
              </a:rPr>
              <a:t>LeetCode</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0" i="0" u="none" strike="noStrike" cap="none" normalizeH="0" baseline="0" dirty="0" err="1">
                <a:ln>
                  <a:noFill/>
                </a:ln>
                <a:solidFill>
                  <a:schemeClr val="bg1"/>
                </a:solidFill>
                <a:effectLst/>
                <a:latin typeface="Arial" panose="020B0604020202020204" pitchFamily="34" charset="0"/>
              </a:rPr>
              <a:t>CodeChef</a:t>
            </a:r>
            <a:r>
              <a:rPr kumimoji="0" lang="en-US" altLang="en-US" sz="2400" b="0" i="0" u="none" strike="noStrike" cap="none" normalizeH="0" baseline="0" dirty="0">
                <a:ln>
                  <a:noFill/>
                </a:ln>
                <a:solidFill>
                  <a:schemeClr val="bg1"/>
                </a:solidFill>
                <a:effectLst/>
                <a:latin typeface="Arial" panose="020B0604020202020204" pitchFamily="34" charset="0"/>
              </a:rPr>
              <a:t> wastes valuable time for problem solvers.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Switching contexts disrupts focus and reduces training efficiency.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bg1"/>
                </a:solidFill>
                <a:effectLst/>
                <a:latin typeface="Arial" panose="020B0604020202020204" pitchFamily="34" charset="0"/>
              </a:rPr>
              <a:t>Challenges in Team-Based Problem-Solving</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Preparing for onsite contests like ICPC is difficult due to limited collaboration tools.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Team members struggle to manage shared problem-solving workflows effectively.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bg1"/>
                </a:solidFill>
                <a:effectLst/>
                <a:latin typeface="Arial" panose="020B0604020202020204" pitchFamily="34" charset="0"/>
              </a:rPr>
              <a:t>Coaching and Training Limitations</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Coaches lack efficient tools to create, organize, and distribute private problem sets to trainees.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Collaboration and monitoring progress become cumbersome, hindering effective contest preparation</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6">
            <a:extLst>
              <a:ext uri="{FF2B5EF4-FFF2-40B4-BE49-F238E27FC236}">
                <a16:creationId xmlns:a16="http://schemas.microsoft.com/office/drawing/2014/main" id="{47040666-48D7-49F6-B1D3-0A2931E89278}"/>
              </a:ext>
            </a:extLst>
          </p:cNvPr>
          <p:cNvSpPr txBox="1"/>
          <p:nvPr/>
        </p:nvSpPr>
        <p:spPr>
          <a:xfrm>
            <a:off x="2362200" y="826669"/>
            <a:ext cx="8926746" cy="1187248"/>
          </a:xfrm>
          <a:prstGeom prst="rect">
            <a:avLst/>
          </a:prstGeom>
        </p:spPr>
        <p:txBody>
          <a:bodyPr lIns="0" tIns="0" rIns="0" bIns="0" rtlCol="0" anchor="t">
            <a:spAutoFit/>
          </a:bodyPr>
          <a:lstStyle/>
          <a:p>
            <a:pPr lvl="0">
              <a:lnSpc>
                <a:spcPts val="9799"/>
              </a:lnSpc>
              <a:spcBef>
                <a:spcPct val="0"/>
              </a:spcBef>
            </a:pPr>
            <a:r>
              <a:rPr lang="en-US" sz="7200" b="1" dirty="0">
                <a:solidFill>
                  <a:schemeClr val="bg1"/>
                </a:solidFill>
                <a:latin typeface="Fira Sans Light" panose="020B0604020202020204" charset="0"/>
              </a:rPr>
              <a:t>Problem Definition</a:t>
            </a:r>
          </a:p>
        </p:txBody>
      </p:sp>
      <p:pic>
        <p:nvPicPr>
          <p:cNvPr id="15" name="Picture 14">
            <a:extLst>
              <a:ext uri="{FF2B5EF4-FFF2-40B4-BE49-F238E27FC236}">
                <a16:creationId xmlns:a16="http://schemas.microsoft.com/office/drawing/2014/main" id="{2C5F8C9C-8D40-4651-A7A6-8757FC8DA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00" y="2324100"/>
            <a:ext cx="8904562" cy="6278642"/>
          </a:xfrm>
          <a:prstGeom prst="rect">
            <a:avLst/>
          </a:prstGeom>
        </p:spPr>
      </p:pic>
    </p:spTree>
    <p:extLst>
      <p:ext uri="{BB962C8B-B14F-4D97-AF65-F5344CB8AC3E}">
        <p14:creationId xmlns:p14="http://schemas.microsoft.com/office/powerpoint/2010/main" val="253101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3600" y="479080"/>
            <a:ext cx="10814400" cy="5977414"/>
          </a:xfrm>
          <a:custGeom>
            <a:avLst/>
            <a:gdLst/>
            <a:ahLst/>
            <a:cxnLst/>
            <a:rect l="l" t="t" r="r" b="b"/>
            <a:pathLst>
              <a:path w="10814400" h="5977414">
                <a:moveTo>
                  <a:pt x="0" y="0"/>
                </a:moveTo>
                <a:lnTo>
                  <a:pt x="10814400" y="0"/>
                </a:lnTo>
                <a:lnTo>
                  <a:pt x="10814400" y="5977415"/>
                </a:lnTo>
                <a:lnTo>
                  <a:pt x="0" y="59774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834629" y="2444770"/>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4"/>
            <a:stretch>
              <a:fillRect/>
            </a:stretch>
          </a:blipFill>
        </p:spPr>
      </p:sp>
      <p:sp>
        <p:nvSpPr>
          <p:cNvPr id="4" name="Freeform 4"/>
          <p:cNvSpPr/>
          <p:nvPr/>
        </p:nvSpPr>
        <p:spPr>
          <a:xfrm>
            <a:off x="656060" y="-60857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5"/>
            <a:stretch>
              <a:fillRect/>
            </a:stretch>
          </a:blipFill>
        </p:spPr>
      </p:sp>
      <p:sp>
        <p:nvSpPr>
          <p:cNvPr id="5" name="Freeform 5"/>
          <p:cNvSpPr/>
          <p:nvPr/>
        </p:nvSpPr>
        <p:spPr>
          <a:xfrm>
            <a:off x="-3434696" y="6139771"/>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5"/>
            <a:stretch>
              <a:fillRect/>
            </a:stretch>
          </a:blipFill>
        </p:spPr>
      </p:sp>
      <p:sp>
        <p:nvSpPr>
          <p:cNvPr id="6" name="TextBox 6"/>
          <p:cNvSpPr txBox="1"/>
          <p:nvPr/>
        </p:nvSpPr>
        <p:spPr>
          <a:xfrm>
            <a:off x="3957915" y="7106435"/>
            <a:ext cx="15392400" cy="1180388"/>
          </a:xfrm>
          <a:prstGeom prst="rect">
            <a:avLst/>
          </a:prstGeom>
        </p:spPr>
        <p:txBody>
          <a:bodyPr wrap="square" lIns="0" tIns="0" rIns="0" bIns="0" rtlCol="0" anchor="t">
            <a:spAutoFit/>
          </a:bodyPr>
          <a:lstStyle/>
          <a:p>
            <a:pPr lvl="0">
              <a:lnSpc>
                <a:spcPts val="9799"/>
              </a:lnSpc>
              <a:spcBef>
                <a:spcPct val="0"/>
              </a:spcBef>
            </a:pPr>
            <a:r>
              <a:rPr lang="en-US" sz="6999" spc="349" dirty="0">
                <a:solidFill>
                  <a:srgbClr val="FFFFFF"/>
                </a:solidFill>
                <a:latin typeface="Fira Sans Light" panose="020B0604020202020204" charset="0"/>
                <a:ea typeface="Fira Sans Light"/>
                <a:cs typeface="Fira Sans Light"/>
                <a:sym typeface="Fira Sans Light"/>
              </a:rPr>
              <a:t>Motivations And Objectives</a:t>
            </a:r>
          </a:p>
        </p:txBody>
      </p:sp>
      <p:sp>
        <p:nvSpPr>
          <p:cNvPr id="7" name="TextBox 7"/>
          <p:cNvSpPr txBox="1"/>
          <p:nvPr/>
        </p:nvSpPr>
        <p:spPr>
          <a:xfrm>
            <a:off x="2041098" y="3347346"/>
            <a:ext cx="5972048" cy="3422649"/>
          </a:xfrm>
          <a:prstGeom prst="rect">
            <a:avLst/>
          </a:prstGeom>
        </p:spPr>
        <p:txBody>
          <a:bodyPr lIns="0" tIns="0" rIns="0" bIns="0" rtlCol="0" anchor="t">
            <a:spAutoFit/>
          </a:bodyPr>
          <a:lstStyle/>
          <a:p>
            <a:pPr marL="0" lvl="0" indent="0" algn="l">
              <a:lnSpc>
                <a:spcPts val="25999"/>
              </a:lnSpc>
              <a:spcBef>
                <a:spcPct val="0"/>
              </a:spcBef>
            </a:pPr>
            <a:r>
              <a:rPr lang="en-US" sz="24999" u="none" strike="noStrike" spc="1249" dirty="0">
                <a:solidFill>
                  <a:srgbClr val="FFFFFF"/>
                </a:solidFill>
                <a:latin typeface="Fira Sans Light"/>
                <a:ea typeface="Fira Sans Light"/>
                <a:cs typeface="Fira Sans Light"/>
                <a:sym typeface="Fira Sans Light"/>
              </a:rPr>
              <a:t>03.</a:t>
            </a:r>
          </a:p>
        </p:txBody>
      </p:sp>
    </p:spTree>
    <p:extLst>
      <p:ext uri="{BB962C8B-B14F-4D97-AF65-F5344CB8AC3E}">
        <p14:creationId xmlns:p14="http://schemas.microsoft.com/office/powerpoint/2010/main" val="234864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75EC">
                <a:alpha val="100000"/>
              </a:srgbClr>
            </a:gs>
            <a:gs pos="100000">
              <a:srgbClr val="2B19C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3225074" y="-3638147"/>
            <a:ext cx="7103482" cy="7276294"/>
          </a:xfrm>
          <a:custGeom>
            <a:avLst/>
            <a:gdLst/>
            <a:ahLst/>
            <a:cxnLst/>
            <a:rect l="l" t="t" r="r" b="b"/>
            <a:pathLst>
              <a:path w="7103482" h="7276294">
                <a:moveTo>
                  <a:pt x="0" y="0"/>
                </a:moveTo>
                <a:lnTo>
                  <a:pt x="7103482" y="0"/>
                </a:lnTo>
                <a:lnTo>
                  <a:pt x="7103482" y="7276294"/>
                </a:lnTo>
                <a:lnTo>
                  <a:pt x="0" y="7276294"/>
                </a:lnTo>
                <a:lnTo>
                  <a:pt x="0" y="0"/>
                </a:lnTo>
                <a:close/>
              </a:path>
            </a:pathLst>
          </a:custGeom>
          <a:blipFill>
            <a:blip r:embed="rId2"/>
            <a:stretch>
              <a:fillRect/>
            </a:stretch>
          </a:blipFill>
        </p:spPr>
      </p:sp>
      <p:sp>
        <p:nvSpPr>
          <p:cNvPr id="4" name="Freeform 4"/>
          <p:cNvSpPr/>
          <p:nvPr/>
        </p:nvSpPr>
        <p:spPr>
          <a:xfrm>
            <a:off x="16002000" y="-647700"/>
            <a:ext cx="4134047" cy="2439088"/>
          </a:xfrm>
          <a:custGeom>
            <a:avLst/>
            <a:gdLst/>
            <a:ahLst/>
            <a:cxnLst/>
            <a:rect l="l" t="t" r="r" b="b"/>
            <a:pathLst>
              <a:path w="4134047" h="2439088">
                <a:moveTo>
                  <a:pt x="0" y="0"/>
                </a:moveTo>
                <a:lnTo>
                  <a:pt x="4134047" y="0"/>
                </a:lnTo>
                <a:lnTo>
                  <a:pt x="4134047" y="2439087"/>
                </a:lnTo>
                <a:lnTo>
                  <a:pt x="0" y="2439087"/>
                </a:lnTo>
                <a:lnTo>
                  <a:pt x="0" y="0"/>
                </a:lnTo>
                <a:close/>
              </a:path>
            </a:pathLst>
          </a:custGeom>
          <a:blipFill>
            <a:blip r:embed="rId3"/>
            <a:stretch>
              <a:fillRect/>
            </a:stretch>
          </a:blipFill>
        </p:spPr>
      </p:sp>
      <p:sp>
        <p:nvSpPr>
          <p:cNvPr id="5" name="Freeform 5"/>
          <p:cNvSpPr/>
          <p:nvPr/>
        </p:nvSpPr>
        <p:spPr>
          <a:xfrm>
            <a:off x="-228600" y="8343900"/>
            <a:ext cx="4134047" cy="2439088"/>
          </a:xfrm>
          <a:custGeom>
            <a:avLst/>
            <a:gdLst/>
            <a:ahLst/>
            <a:cxnLst/>
            <a:rect l="l" t="t" r="r" b="b"/>
            <a:pathLst>
              <a:path w="4134047" h="2439088">
                <a:moveTo>
                  <a:pt x="0" y="0"/>
                </a:moveTo>
                <a:lnTo>
                  <a:pt x="4134046" y="0"/>
                </a:lnTo>
                <a:lnTo>
                  <a:pt x="4134046" y="2439088"/>
                </a:lnTo>
                <a:lnTo>
                  <a:pt x="0" y="2439088"/>
                </a:lnTo>
                <a:lnTo>
                  <a:pt x="0" y="0"/>
                </a:lnTo>
                <a:close/>
              </a:path>
            </a:pathLst>
          </a:custGeom>
          <a:blipFill>
            <a:blip r:embed="rId3"/>
            <a:stretch>
              <a:fillRect/>
            </a:stretch>
          </a:blipFill>
        </p:spPr>
      </p:sp>
      <p:pic>
        <p:nvPicPr>
          <p:cNvPr id="6" name="Picture 5">
            <a:extLst>
              <a:ext uri="{FF2B5EF4-FFF2-40B4-BE49-F238E27FC236}">
                <a16:creationId xmlns:a16="http://schemas.microsoft.com/office/drawing/2014/main" id="{98B3C4C1-6463-493D-B372-7F75E6DA5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298" y="266700"/>
            <a:ext cx="13895404" cy="9101083"/>
          </a:xfrm>
          <a:prstGeom prst="rect">
            <a:avLst/>
          </a:prstGeom>
        </p:spPr>
      </p:pic>
    </p:spTree>
    <p:extLst>
      <p:ext uri="{BB962C8B-B14F-4D97-AF65-F5344CB8AC3E}">
        <p14:creationId xmlns:p14="http://schemas.microsoft.com/office/powerpoint/2010/main" val="101635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5777</TotalTime>
  <Words>1348</Words>
  <Application>Microsoft Office PowerPoint</Application>
  <PresentationFormat>Custom</PresentationFormat>
  <Paragraphs>226</Paragraphs>
  <Slides>53</Slides>
  <Notes>4</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Nunito</vt:lpstr>
      <vt:lpstr>ui-sans-serif</vt:lpstr>
      <vt:lpstr>Arial Black</vt:lpstr>
      <vt:lpstr>Microsoft YaHei UI</vt:lpstr>
      <vt:lpstr>Antique Olive Compact</vt:lpstr>
      <vt:lpstr>Arial Narrow</vt:lpstr>
      <vt:lpstr>Britannic Bold</vt:lpstr>
      <vt:lpstr>Arial</vt:lpstr>
      <vt:lpstr>Calibri (Body)</vt:lpstr>
      <vt:lpstr>Nunito Bold</vt:lpstr>
      <vt:lpstr>Fira Sans Light</vt:lpstr>
      <vt:lpstr>Calibri</vt:lpstr>
      <vt:lpstr>Times New Roman</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Computer Science College Major Modern Presentation</dc:title>
  <dc:creator>Basant</dc:creator>
  <cp:lastModifiedBy>paula essam</cp:lastModifiedBy>
  <cp:revision>210</cp:revision>
  <dcterms:created xsi:type="dcterms:W3CDTF">2006-08-16T00:00:00Z</dcterms:created>
  <dcterms:modified xsi:type="dcterms:W3CDTF">2025-06-09T17:34:12Z</dcterms:modified>
  <dc:identifier>DAGYLKNtYGk</dc:identifier>
</cp:coreProperties>
</file>